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61" r:id="rId4"/>
    <p:sldId id="260" r:id="rId5"/>
    <p:sldId id="263" r:id="rId6"/>
    <p:sldId id="264" r:id="rId7"/>
    <p:sldId id="267" r:id="rId8"/>
    <p:sldId id="271" r:id="rId9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125">
          <p15:clr>
            <a:srgbClr val="A4A3A4"/>
          </p15:clr>
        </p15:guide>
        <p15:guide id="2" pos="554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A5"/>
    <a:srgbClr val="0053A5"/>
    <a:srgbClr val="005BA1"/>
    <a:srgbClr val="0066B3"/>
    <a:srgbClr val="004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4" autoAdjust="0"/>
    <p:restoredTop sz="88278" autoAdjust="0"/>
  </p:normalViewPr>
  <p:slideViewPr>
    <p:cSldViewPr snapToGrid="0" snapToObjects="1">
      <p:cViewPr varScale="1">
        <p:scale>
          <a:sx n="99" d="100"/>
          <a:sy n="99" d="100"/>
        </p:scale>
        <p:origin x="-1320" y="-102"/>
      </p:cViewPr>
      <p:guideLst>
        <p:guide orient="horz" pos="4125"/>
        <p:guide pos="55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565C7-E7D9-2945-B8BD-8088C92F08A6}" type="datetimeFigureOut">
              <a:rPr lang="sv-SE" smtClean="0"/>
              <a:t>2015-11-13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7AF89-486C-6B48-BC25-2234EDAED7E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94264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E373B-E9E0-834F-8AE0-56CDEFA1F367}" type="datetimeFigureOut">
              <a:rPr lang="sv-SE" smtClean="0"/>
              <a:t>2015-11-13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B1FA7-9B20-E148-866A-4BB8AEA063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09763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Innan vi kommer in på hur vi arbetar.</a:t>
            </a:r>
            <a:r>
              <a:rPr lang="sv-SE" baseline="0" dirty="0" smtClean="0"/>
              <a:t> V</a:t>
            </a:r>
            <a:r>
              <a:rPr lang="sv-SE" dirty="0" smtClean="0"/>
              <a:t>ill vi lämna</a:t>
            </a:r>
            <a:r>
              <a:rPr lang="sv-SE" baseline="0" dirty="0" smtClean="0"/>
              <a:t> några aspekter till att ta hänsyn till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1FA7-9B20-E148-866A-4BB8AEA063A1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7975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Mycket starka familjeband,</a:t>
            </a:r>
            <a:r>
              <a:rPr lang="sv-SE" baseline="0" dirty="0" smtClean="0"/>
              <a:t> grupp kultur individens behov o önskningar är underordande gruppens, </a:t>
            </a:r>
            <a:r>
              <a:rPr lang="sv-SE" dirty="0" smtClean="0"/>
              <a:t>Skilsmässa, abort = NEJ traditioner</a:t>
            </a:r>
            <a:r>
              <a:rPr lang="sv-SE" baseline="0" dirty="0" smtClean="0"/>
              <a:t> upprätthålls</a:t>
            </a:r>
            <a:endParaRPr lang="en-GB" baseline="0" dirty="0" smtClean="0"/>
          </a:p>
          <a:p>
            <a:r>
              <a:rPr lang="sv-SE" baseline="0" dirty="0" smtClean="0"/>
              <a:t>Individ kultur motsatt  </a:t>
            </a:r>
          </a:p>
          <a:p>
            <a:r>
              <a:rPr lang="sv-SE" baseline="0" dirty="0" smtClean="0"/>
              <a:t>Detta får konsekvenser för Kommunikation – </a:t>
            </a:r>
            <a:r>
              <a:rPr lang="sv-SE" baseline="0" dirty="0" err="1" smtClean="0"/>
              <a:t>Coping</a:t>
            </a:r>
            <a:r>
              <a:rPr lang="sv-SE" baseline="0" dirty="0" smtClean="0"/>
              <a:t> strategier, Relationer </a:t>
            </a:r>
          </a:p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1FA7-9B20-E148-866A-4BB8AEA063A1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4111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Vi individualister tänker att</a:t>
            </a:r>
            <a:r>
              <a:rPr lang="sv-SE" baseline="0" dirty="0" smtClean="0"/>
              <a:t> integration= </a:t>
            </a:r>
            <a:r>
              <a:rPr lang="sv-SE" dirty="0" smtClean="0"/>
              <a:t> individens ansvar. En förklaring är att vi har stora valmöjligheter utifrån egna önskningar. Omvärldskunskaperna saknas eller stora brister</a:t>
            </a:r>
          </a:p>
          <a:p>
            <a:r>
              <a:rPr lang="sv-SE" dirty="0" smtClean="0"/>
              <a:t>Samhället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1FA7-9B20-E148-866A-4BB8AEA063A1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5239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Varför</a:t>
            </a:r>
            <a:r>
              <a:rPr lang="sv-SE" baseline="0" dirty="0" smtClean="0"/>
              <a:t> samarbete med AF: Snabb identifikation av sjukdom/ohälsa.  Optimerar etableringsperioden genom minskade LU. Motverkar manifesta hälsobesvär. Läkartid frigörs till annat.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1FA7-9B20-E148-866A-4BB8AEA063A1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4160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Syftar till att lyfta fram forskningsresultat för att påverka livsstil och integration. Hemläxa stegräknare och matdagbok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1FA7-9B20-E148-866A-4BB8AEA063A1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4755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err="1" smtClean="0"/>
              <a:t>Vårkonsumtion</a:t>
            </a:r>
            <a:r>
              <a:rPr lang="sv-SE" dirty="0" smtClean="0"/>
              <a:t> innefattar besök och telefonkontakter. Ej annat;</a:t>
            </a:r>
            <a:r>
              <a:rPr lang="sv-SE" baseline="0" dirty="0" smtClean="0"/>
              <a:t> tex recept eller brev eller självständig träning hos sjukgymnast.</a:t>
            </a:r>
          </a:p>
          <a:p>
            <a:endParaRPr lang="sv-SE" dirty="0" smtClean="0"/>
          </a:p>
          <a:p>
            <a:r>
              <a:rPr lang="sv-SE" dirty="0" smtClean="0"/>
              <a:t>Vi två som arbetar avlönar oss själva samtidigt som tid frigörs till annat arbete.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1FA7-9B20-E148-866A-4BB8AEA063A1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0533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-7559" y="2321"/>
            <a:ext cx="9151559" cy="6855679"/>
          </a:xfrm>
          <a:prstGeom prst="rect">
            <a:avLst/>
          </a:prstGeom>
          <a:solidFill>
            <a:srgbClr val="0050A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2" hasCustomPrompt="1"/>
          </p:nvPr>
        </p:nvSpPr>
        <p:spPr>
          <a:xfrm>
            <a:off x="7559" y="1346201"/>
            <a:ext cx="9144000" cy="1763788"/>
          </a:xfrm>
          <a:prstGeom prst="rect">
            <a:avLst/>
          </a:prstGeom>
        </p:spPr>
        <p:txBody>
          <a:bodyPr vert="horz" anchor="b" anchorCtr="0"/>
          <a:lstStyle>
            <a:lvl1pPr marL="90488" indent="0" algn="ctr">
              <a:lnSpc>
                <a:spcPct val="80000"/>
              </a:lnSpc>
              <a:buNone/>
              <a:tabLst>
                <a:tab pos="4305300" algn="l"/>
              </a:tabLst>
              <a:defRPr sz="500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sv-SE" dirty="0" smtClean="0"/>
              <a:t>Dagens rubrik</a:t>
            </a:r>
          </a:p>
        </p:txBody>
      </p:sp>
      <p:sp>
        <p:nvSpPr>
          <p:cNvPr id="7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251200"/>
            <a:ext cx="9144000" cy="837199"/>
          </a:xfrm>
          <a:prstGeom prst="rect">
            <a:avLst/>
          </a:prstGeom>
        </p:spPr>
        <p:txBody>
          <a:bodyPr vert="horz"/>
          <a:lstStyle>
            <a:lvl1pPr marL="90488" indent="0" algn="ctr">
              <a:lnSpc>
                <a:spcPct val="80000"/>
              </a:lnSpc>
              <a:buNone/>
              <a:defRPr sz="240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sv-SE" dirty="0" smtClean="0"/>
              <a:t>Underrubrik</a:t>
            </a:r>
          </a:p>
        </p:txBody>
      </p:sp>
      <p:pic>
        <p:nvPicPr>
          <p:cNvPr id="10" name="Bildobjekt 9" descr="ppt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649" y="6145193"/>
            <a:ext cx="1705356" cy="457200"/>
          </a:xfrm>
          <a:prstGeom prst="rect">
            <a:avLst/>
          </a:prstGeom>
        </p:spPr>
      </p:pic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65570" y="6281627"/>
            <a:ext cx="5595459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Dagens tema, 2015-01-01, Förnamn Efternamn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197095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2410539"/>
            <a:ext cx="8024849" cy="3600000"/>
          </a:xfrm>
          <a:prstGeom prst="rect">
            <a:avLst/>
          </a:prstGeom>
        </p:spPr>
        <p:txBody>
          <a:bodyPr>
            <a:normAutofit/>
          </a:bodyPr>
          <a:lstStyle>
            <a:lvl1pPr marL="442913" indent="-352425">
              <a:defRPr sz="2200">
                <a:latin typeface="Tahoma"/>
                <a:cs typeface="Tahoma"/>
              </a:defRPr>
            </a:lvl1pPr>
            <a:lvl2pPr>
              <a:defRPr sz="2200">
                <a:latin typeface="Tahoma"/>
                <a:cs typeface="Tahoma"/>
              </a:defRPr>
            </a:lvl2pPr>
            <a:lvl3pPr>
              <a:defRPr sz="2200">
                <a:latin typeface="Tahoma"/>
                <a:cs typeface="Tahoma"/>
              </a:defRPr>
            </a:lvl3pPr>
            <a:lvl4pPr>
              <a:defRPr sz="2200">
                <a:latin typeface="Tahoma"/>
                <a:cs typeface="Tahoma"/>
              </a:defRPr>
            </a:lvl4pPr>
            <a:lvl5pPr>
              <a:defRPr sz="2200">
                <a:latin typeface="Tahoma"/>
                <a:cs typeface="Tahoma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1382879" y="524414"/>
            <a:ext cx="7099170" cy="12654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6295963"/>
            <a:ext cx="5595458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Dagens tema, 2015-01-01, Förnamn Efternamn</a:t>
            </a:r>
            <a:endParaRPr lang="sv-SE" dirty="0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390964" y="6253815"/>
            <a:ext cx="500237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5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93733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2394224"/>
            <a:ext cx="3833849" cy="3600000"/>
          </a:xfrm>
          <a:prstGeom prst="rect">
            <a:avLst/>
          </a:prstGeom>
        </p:spPr>
        <p:txBody>
          <a:bodyPr/>
          <a:lstStyle>
            <a:lvl1pPr marL="442913" indent="-352425">
              <a:defRPr sz="2200">
                <a:latin typeface="Tahoma"/>
                <a:cs typeface="Tahoma"/>
              </a:defRPr>
            </a:lvl1pPr>
            <a:lvl2pPr>
              <a:defRPr sz="2200">
                <a:latin typeface="Tahoma"/>
                <a:cs typeface="Tahoma"/>
              </a:defRPr>
            </a:lvl2pPr>
            <a:lvl3pPr>
              <a:defRPr sz="2200">
                <a:latin typeface="Tahoma"/>
                <a:cs typeface="Tahoma"/>
              </a:defRPr>
            </a:lvl3pPr>
            <a:lvl4pPr>
              <a:defRPr sz="2200">
                <a:latin typeface="Tahoma"/>
                <a:cs typeface="Tahoma"/>
              </a:defRPr>
            </a:lvl4pPr>
            <a:lvl5pPr>
              <a:defRPr sz="2200">
                <a:latin typeface="Tahoma"/>
                <a:cs typeface="Tahom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2394224"/>
            <a:ext cx="3833849" cy="3600000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Tahoma"/>
                <a:cs typeface="Tahoma"/>
              </a:defRPr>
            </a:lvl1pPr>
            <a:lvl2pPr>
              <a:defRPr sz="2200">
                <a:latin typeface="Tahoma"/>
                <a:cs typeface="Tahoma"/>
              </a:defRPr>
            </a:lvl2pPr>
            <a:lvl3pPr>
              <a:defRPr sz="2200">
                <a:latin typeface="Tahoma"/>
                <a:cs typeface="Tahoma"/>
              </a:defRPr>
            </a:lvl3pPr>
            <a:lvl4pPr>
              <a:defRPr sz="2200">
                <a:latin typeface="Tahoma"/>
                <a:cs typeface="Tahoma"/>
              </a:defRPr>
            </a:lvl4pPr>
            <a:lvl5pPr>
              <a:defRPr sz="2200">
                <a:latin typeface="Tahoma"/>
                <a:cs typeface="Tahom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1382879" y="524414"/>
            <a:ext cx="7099170" cy="12654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6295963"/>
            <a:ext cx="5595458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Dagens tema, 2015-01-01, Förnamn Efternamn</a:t>
            </a:r>
            <a:endParaRPr lang="sv-SE" dirty="0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390964" y="6253815"/>
            <a:ext cx="500237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5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0367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457200" y="2415173"/>
            <a:ext cx="3835517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latin typeface="Tahoma"/>
                <a:cs typeface="Tahom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rubriken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3054939"/>
            <a:ext cx="3835517" cy="31679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latin typeface="Tahoma"/>
                <a:cs typeface="Tahoma"/>
              </a:defRPr>
            </a:lvl1pPr>
            <a:lvl2pPr>
              <a:defRPr sz="2200">
                <a:latin typeface="Tahoma"/>
                <a:cs typeface="Tahoma"/>
              </a:defRPr>
            </a:lvl2pPr>
            <a:lvl3pPr>
              <a:defRPr sz="2200">
                <a:latin typeface="Tahoma"/>
                <a:cs typeface="Tahoma"/>
              </a:defRPr>
            </a:lvl3pPr>
            <a:lvl4pPr>
              <a:defRPr sz="2200">
                <a:latin typeface="Tahoma"/>
                <a:cs typeface="Tahoma"/>
              </a:defRPr>
            </a:lvl4pPr>
            <a:lvl5pPr>
              <a:defRPr sz="2200">
                <a:latin typeface="Tahoma"/>
                <a:cs typeface="Tahom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2415173"/>
            <a:ext cx="3837024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 baseline="0">
                <a:latin typeface="Tahoma"/>
                <a:cs typeface="Tahom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rubriken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3054939"/>
            <a:ext cx="3837024" cy="31679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latin typeface="Tahoma"/>
                <a:cs typeface="Tahoma"/>
              </a:defRPr>
            </a:lvl1pPr>
            <a:lvl2pPr>
              <a:defRPr sz="2200">
                <a:latin typeface="Tahoma"/>
                <a:cs typeface="Tahoma"/>
              </a:defRPr>
            </a:lvl2pPr>
            <a:lvl3pPr>
              <a:defRPr sz="2200">
                <a:latin typeface="Tahoma"/>
                <a:cs typeface="Tahoma"/>
              </a:defRPr>
            </a:lvl3pPr>
            <a:lvl4pPr>
              <a:defRPr sz="2200">
                <a:latin typeface="Tahoma"/>
                <a:cs typeface="Tahoma"/>
              </a:defRPr>
            </a:lvl4pPr>
            <a:lvl5pPr>
              <a:defRPr sz="2200">
                <a:latin typeface="Tahoma"/>
                <a:cs typeface="Tahom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1382879" y="524414"/>
            <a:ext cx="7099170" cy="12654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6295963"/>
            <a:ext cx="5595458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Dagens tema, 2015-01-01, Förnamn Efternamn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8811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1382879" y="524414"/>
            <a:ext cx="7099170" cy="12654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6295963"/>
            <a:ext cx="5595458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Dagens tema, 2015-01-01, Förnamn Efternamn</a:t>
            </a:r>
            <a:endParaRPr lang="sv-SE" dirty="0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390964" y="6253815"/>
            <a:ext cx="500237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5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94501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6295963"/>
            <a:ext cx="5595458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Dagens tema, 2015-01-01, Förnamn Efternamn</a:t>
            </a:r>
            <a:endParaRPr lang="sv-SE" dirty="0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390964" y="6253815"/>
            <a:ext cx="500237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5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2822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89418"/>
            <a:ext cx="5783466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Tahoma"/>
                <a:cs typeface="Tahom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905023"/>
            <a:ext cx="5783466" cy="12671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>
                <a:latin typeface="Tahoma"/>
                <a:cs typeface="Tahom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6295963"/>
            <a:ext cx="5595458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Dagens tema, 2015-01-01, Förnamn Efternamn</a:t>
            </a:r>
            <a:endParaRPr lang="sv-SE" dirty="0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390964" y="6253815"/>
            <a:ext cx="500237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5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2447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6800" y="0"/>
            <a:ext cx="7620000" cy="92448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1305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ruta 24"/>
          <p:cNvSpPr txBox="1"/>
          <p:nvPr/>
        </p:nvSpPr>
        <p:spPr>
          <a:xfrm>
            <a:off x="234398" y="6295775"/>
            <a:ext cx="336922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/>
            <a:r>
              <a:rPr lang="sv-SE" sz="1500" dirty="0" smtClean="0">
                <a:solidFill>
                  <a:srgbClr val="00478A"/>
                </a:solidFill>
                <a:latin typeface="Tahoma"/>
                <a:cs typeface="Tahoma"/>
              </a:rPr>
              <a:t>Region Östergötland</a:t>
            </a:r>
            <a:endParaRPr lang="sv-SE" sz="1500" dirty="0">
              <a:solidFill>
                <a:srgbClr val="00478A"/>
              </a:solidFill>
              <a:latin typeface="Tahoma"/>
              <a:cs typeface="Tahoma"/>
            </a:endParaRPr>
          </a:p>
        </p:txBody>
      </p:sp>
      <p:pic>
        <p:nvPicPr>
          <p:cNvPr id="4" name="Bildobjekt 3" descr="ppt_flik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725"/>
            <a:ext cx="1156155" cy="1156155"/>
          </a:xfrm>
          <a:prstGeom prst="rect">
            <a:avLst/>
          </a:prstGeom>
        </p:spPr>
      </p:pic>
      <p:sp>
        <p:nvSpPr>
          <p:cNvPr id="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390964" y="6253815"/>
            <a:ext cx="500237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5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61492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59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eorgia"/>
          <a:ea typeface="+mj-ea"/>
          <a:cs typeface="Georgia"/>
        </a:defRPr>
      </a:lvl1pPr>
    </p:titleStyle>
    <p:bodyStyle>
      <a:lvl1pPr marL="442913" indent="-352425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 smtClean="0"/>
              <a:t>Hälsogrupp 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smtClean="0"/>
              <a:t>En framgångsrik och kostnadseffektiv metod för ofrivilligt migrerade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165569" y="6099064"/>
            <a:ext cx="6947499" cy="494241"/>
          </a:xfrm>
        </p:spPr>
        <p:txBody>
          <a:bodyPr/>
          <a:lstStyle/>
          <a:p>
            <a:r>
              <a:rPr lang="sv-SE" dirty="0" smtClean="0"/>
              <a:t>SFAM 2015-11-26 </a:t>
            </a:r>
          </a:p>
          <a:p>
            <a:r>
              <a:rPr lang="sv-SE" dirty="0" smtClean="0"/>
              <a:t>Rose-Marie Mossberg-Maghsoudi och Hanna Waldemarson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6489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>
            <a:spLocks noChangeArrowheads="1"/>
          </p:cNvSpPr>
          <p:nvPr/>
        </p:nvSpPr>
        <p:spPr bwMode="auto">
          <a:xfrm>
            <a:off x="215153" y="584200"/>
            <a:ext cx="8389097" cy="717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b="1" dirty="0">
                <a:latin typeface="+mj-lt"/>
              </a:rPr>
              <a:t>Varför satsa på Målgruppen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b="1" dirty="0">
                <a:latin typeface="+mj-lt"/>
              </a:rPr>
              <a:t>ofrivilligt migrerade?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1800" dirty="0" smtClean="0">
                <a:latin typeface="+mn-lt"/>
              </a:rPr>
              <a:t>		</a:t>
            </a:r>
            <a:endParaRPr lang="sv-SE" altLang="en-US" sz="18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1800" dirty="0">
              <a:latin typeface="+mn-lt"/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sv-SE" altLang="en-US" sz="2000" dirty="0">
                <a:latin typeface="+mn-lt"/>
                <a:ea typeface="ＭＳ Ｐゴシック" pitchFamily="34" charset="-128"/>
              </a:rPr>
              <a:t>Hög stressnivå kopplat till flykten. </a:t>
            </a:r>
            <a:r>
              <a:rPr lang="sv-SE" altLang="en-US" sz="2000" dirty="0" smtClean="0">
                <a:latin typeface="+mn-lt"/>
                <a:ea typeface="ＭＳ Ｐゴシック" pitchFamily="34" charset="-128"/>
              </a:rPr>
              <a:t>(fight </a:t>
            </a:r>
            <a:r>
              <a:rPr lang="sv-SE" altLang="en-US" sz="2000" dirty="0">
                <a:latin typeface="+mn-lt"/>
                <a:ea typeface="ＭＳ Ｐゴシック" pitchFamily="34" charset="-128"/>
              </a:rPr>
              <a:t>and </a:t>
            </a:r>
            <a:r>
              <a:rPr lang="sv-SE" altLang="en-US" sz="2000" dirty="0" smtClean="0">
                <a:latin typeface="+mn-lt"/>
                <a:ea typeface="ＭＳ Ｐゴシック" pitchFamily="34" charset="-128"/>
              </a:rPr>
              <a:t>flight)</a:t>
            </a:r>
            <a:endParaRPr lang="sv-SE" altLang="en-US" sz="2000" dirty="0">
              <a:latin typeface="+mn-lt"/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0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000" dirty="0">
              <a:latin typeface="+mn-lt"/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sv-SE" altLang="en-US" sz="2000" dirty="0">
                <a:latin typeface="+mn-lt"/>
                <a:ea typeface="ＭＳ Ｐゴシック" pitchFamily="34" charset="-128"/>
              </a:rPr>
              <a:t>Ackulturation = Omställning = Stress = Symtomutveckling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sv-SE" altLang="en-US" sz="2000" dirty="0">
              <a:latin typeface="+mn-lt"/>
              <a:ea typeface="ＭＳ Ｐゴシック" pitchFamily="34" charset="-128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sv-SE" altLang="en-US" sz="2000" dirty="0">
              <a:latin typeface="+mn-lt"/>
              <a:ea typeface="ＭＳ Ｐゴシック" pitchFamily="34" charset="-128"/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sv-SE" altLang="en-US" sz="2000" dirty="0">
                <a:latin typeface="+mn-lt"/>
                <a:ea typeface="ＭＳ Ｐゴシック" pitchFamily="34" charset="-128"/>
              </a:rPr>
              <a:t>Hög vårdkonsumtion </a:t>
            </a:r>
            <a:r>
              <a:rPr lang="sv-SE" altLang="en-US" sz="2000" dirty="0" smtClean="0">
                <a:latin typeface="+mn-lt"/>
                <a:ea typeface="ＭＳ Ｐゴシック" pitchFamily="34" charset="-128"/>
              </a:rPr>
              <a:t>samt </a:t>
            </a:r>
            <a:r>
              <a:rPr lang="sv-SE" altLang="en-US" sz="2000" dirty="0">
                <a:latin typeface="+mn-lt"/>
                <a:ea typeface="ＭＳ Ｐゴシック" pitchFamily="34" charset="-128"/>
              </a:rPr>
              <a:t>frustration i vårdmötet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0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000" dirty="0">
              <a:latin typeface="+mn-lt"/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sv-SE" altLang="en-US" sz="2000" dirty="0">
                <a:latin typeface="+mn-lt"/>
                <a:ea typeface="ＭＳ Ｐゴシック" pitchFamily="34" charset="-128"/>
              </a:rPr>
              <a:t>Behov av att utveckla aktiva </a:t>
            </a:r>
            <a:r>
              <a:rPr lang="sv-SE" altLang="en-US" sz="2000" dirty="0" smtClean="0">
                <a:latin typeface="+mn-lt"/>
                <a:ea typeface="ＭＳ Ｐゴシック" pitchFamily="34" charset="-128"/>
              </a:rPr>
              <a:t>Hälsostrategier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endParaRPr lang="sv-SE" altLang="en-US" sz="2000" dirty="0">
              <a:latin typeface="+mn-lt"/>
              <a:ea typeface="ＭＳ Ｐゴシック" pitchFamily="34" charset="-128"/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endParaRPr lang="sv-SE" altLang="en-US" sz="2000" dirty="0" smtClean="0">
              <a:latin typeface="+mn-lt"/>
              <a:ea typeface="ＭＳ Ｐゴシック" pitchFamily="34" charset="-128"/>
            </a:endParaRPr>
          </a:p>
          <a:p>
            <a:pPr marL="457200" lvl="1" indent="0" eaLnBrk="1" hangingPunct="1">
              <a:spcBef>
                <a:spcPct val="0"/>
              </a:spcBef>
              <a:buNone/>
            </a:pPr>
            <a:endParaRPr lang="sv-SE" altLang="en-US" sz="2000" dirty="0" smtClean="0">
              <a:latin typeface="Bookman Old Style" pitchFamily="18" charset="0"/>
              <a:ea typeface="ＭＳ Ｐゴシック" pitchFamily="34" charset="-128"/>
            </a:endParaRPr>
          </a:p>
          <a:p>
            <a:pPr marL="457200" lvl="1" indent="0" eaLnBrk="1" hangingPunct="1">
              <a:spcBef>
                <a:spcPct val="0"/>
              </a:spcBef>
              <a:buNone/>
            </a:pPr>
            <a:endParaRPr lang="sv-SE" altLang="en-US" sz="2000" dirty="0">
              <a:latin typeface="Bookman Old Style" pitchFamily="18" charset="0"/>
              <a:ea typeface="ＭＳ Ｐゴシック" pitchFamily="34" charset="-128"/>
            </a:endParaRPr>
          </a:p>
          <a:p>
            <a:pPr marL="457200" lvl="1" indent="0" eaLnBrk="1" hangingPunct="1">
              <a:spcBef>
                <a:spcPct val="0"/>
              </a:spcBef>
              <a:buNone/>
            </a:pPr>
            <a:endParaRPr lang="sv-SE" altLang="en-US" sz="2000" dirty="0" smtClean="0">
              <a:latin typeface="Bookman Old Style" pitchFamily="18" charset="0"/>
              <a:ea typeface="ＭＳ Ｐゴシック" pitchFamily="34" charset="-128"/>
            </a:endParaRPr>
          </a:p>
          <a:p>
            <a:pPr marL="457200" lvl="1" indent="0" eaLnBrk="1" hangingPunct="1">
              <a:spcBef>
                <a:spcPct val="0"/>
              </a:spcBef>
              <a:buNone/>
            </a:pPr>
            <a:r>
              <a:rPr lang="sv-SE" altLang="en-US" sz="2000" dirty="0" smtClean="0">
                <a:latin typeface="Bookman Old Style" pitchFamily="18" charset="0"/>
                <a:ea typeface="ＭＳ Ｐゴシック" pitchFamily="34" charset="-128"/>
              </a:rPr>
              <a:t> </a:t>
            </a:r>
            <a:endParaRPr lang="sv-SE" altLang="en-US" sz="2000" dirty="0">
              <a:latin typeface="Bookman Old Style" pitchFamily="18" charset="0"/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sv-SE" altLang="en-US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4627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026" name="Picture 2" descr="E:\Culture-Map_WVS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453"/>
            <a:ext cx="9144000" cy="658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77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err="1" smtClean="0"/>
              <a:t>Ackulturation</a:t>
            </a:r>
            <a:endParaRPr lang="en-GB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82237077"/>
              </p:ext>
            </p:extLst>
          </p:nvPr>
        </p:nvGraphicFramePr>
        <p:xfrm>
          <a:off x="1264024" y="1174376"/>
          <a:ext cx="7495348" cy="5113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0941"/>
                <a:gridCol w="3277219"/>
                <a:gridCol w="3187188"/>
              </a:tblGrid>
              <a:tr h="41347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baseline="0" dirty="0" smtClean="0"/>
                        <a:t>HEM KULTUR = JA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HEM</a:t>
                      </a:r>
                      <a:r>
                        <a:rPr lang="sv-SE" sz="1600" baseline="0" dirty="0" smtClean="0"/>
                        <a:t> </a:t>
                      </a:r>
                      <a:r>
                        <a:rPr lang="sv-SE" sz="1600" dirty="0" smtClean="0"/>
                        <a:t>KULTUR =NEJ</a:t>
                      </a:r>
                      <a:endParaRPr lang="en-GB" sz="1600" dirty="0"/>
                    </a:p>
                  </a:txBody>
                  <a:tcPr/>
                </a:tc>
              </a:tr>
              <a:tr h="2133709">
                <a:tc>
                  <a:txBody>
                    <a:bodyPr/>
                    <a:lstStyle/>
                    <a:p>
                      <a:endParaRPr lang="sv-SE" sz="1600" dirty="0" smtClean="0"/>
                    </a:p>
                    <a:p>
                      <a:endParaRPr lang="sv-SE" sz="1600" dirty="0" smtClean="0"/>
                    </a:p>
                    <a:p>
                      <a:endParaRPr lang="sv-SE" sz="1600" dirty="0" smtClean="0"/>
                    </a:p>
                    <a:p>
                      <a:pPr algn="ctr"/>
                      <a:r>
                        <a:rPr lang="sv-SE" sz="1600" b="1" dirty="0" smtClean="0">
                          <a:solidFill>
                            <a:schemeClr val="bg1"/>
                          </a:solidFill>
                        </a:rPr>
                        <a:t>NY</a:t>
                      </a:r>
                      <a:r>
                        <a:rPr lang="sv-SE" sz="16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sv-SE" sz="1600" b="1" baseline="0" dirty="0" smtClean="0">
                          <a:solidFill>
                            <a:schemeClr val="bg1"/>
                          </a:solidFill>
                        </a:rPr>
                        <a:t>KULTUR</a:t>
                      </a:r>
                    </a:p>
                    <a:p>
                      <a:endParaRPr lang="sv-SE" sz="160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sv-SE" sz="1600" dirty="0" smtClean="0">
                          <a:solidFill>
                            <a:schemeClr val="bg1"/>
                          </a:solidFill>
                        </a:rPr>
                        <a:t>     </a:t>
                      </a:r>
                      <a:r>
                        <a:rPr lang="sv-SE" sz="1600" b="1" dirty="0" smtClean="0">
                          <a:solidFill>
                            <a:schemeClr val="bg1"/>
                          </a:solidFill>
                        </a:rPr>
                        <a:t>JA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600" u="sng" dirty="0" smtClean="0"/>
                    </a:p>
                    <a:p>
                      <a:r>
                        <a:rPr lang="sv-SE" sz="1600" u="sng" dirty="0" smtClean="0"/>
                        <a:t>INTEGRATION</a:t>
                      </a:r>
                    </a:p>
                    <a:p>
                      <a:endParaRPr lang="sv-SE" sz="1200" baseline="0" dirty="0" smtClean="0"/>
                    </a:p>
                    <a:p>
                      <a:r>
                        <a:rPr lang="sv-SE" sz="1200" baseline="0" dirty="0" smtClean="0"/>
                        <a:t>HEMLAND + VÄRDLAND</a:t>
                      </a:r>
                    </a:p>
                    <a:p>
                      <a:endParaRPr lang="sv-SE" sz="1200" baseline="0" dirty="0" smtClean="0"/>
                    </a:p>
                    <a:p>
                      <a:endParaRPr lang="sv-SE" sz="1200" baseline="0" dirty="0" smtClean="0"/>
                    </a:p>
                    <a:p>
                      <a:r>
                        <a:rPr lang="sv-SE" sz="1200" dirty="0" smtClean="0">
                          <a:solidFill>
                            <a:srgbClr val="FF0000"/>
                          </a:solidFill>
                        </a:rPr>
                        <a:t>MULTIKULTURELLT</a:t>
                      </a:r>
                      <a:r>
                        <a:rPr lang="sv-SE" sz="12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sv-SE" sz="1200" baseline="0" dirty="0" smtClean="0">
                          <a:solidFill>
                            <a:srgbClr val="FF0000"/>
                          </a:solidFill>
                        </a:rPr>
                        <a:t>SAMHÄLLE PÅ </a:t>
                      </a:r>
                    </a:p>
                    <a:p>
                      <a:r>
                        <a:rPr lang="sv-SE" sz="1200" baseline="0" dirty="0" smtClean="0">
                          <a:solidFill>
                            <a:srgbClr val="FF0000"/>
                          </a:solidFill>
                        </a:rPr>
                        <a:t>LIKA VILLKOR.</a:t>
                      </a:r>
                      <a:endParaRPr lang="sv-SE" sz="12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600" u="sng" dirty="0" smtClean="0"/>
                    </a:p>
                    <a:p>
                      <a:r>
                        <a:rPr lang="sv-SE" sz="1600" u="sng" dirty="0" smtClean="0"/>
                        <a:t>ASSIMILATION</a:t>
                      </a:r>
                    </a:p>
                    <a:p>
                      <a:endParaRPr lang="sv-SE" sz="1200" dirty="0" smtClean="0"/>
                    </a:p>
                    <a:p>
                      <a:r>
                        <a:rPr lang="sv-SE" sz="1200" dirty="0" smtClean="0"/>
                        <a:t>FRÅNSÄGER</a:t>
                      </a:r>
                      <a:r>
                        <a:rPr lang="sv-SE" sz="1200" baseline="0" dirty="0" smtClean="0"/>
                        <a:t> SIG HEMLANDET OCH </a:t>
                      </a:r>
                    </a:p>
                    <a:p>
                      <a:r>
                        <a:rPr lang="sv-SE" sz="1200" baseline="0" dirty="0" smtClean="0"/>
                        <a:t>INGÅR HELT I VÄRDLANDET</a:t>
                      </a:r>
                    </a:p>
                    <a:p>
                      <a:endParaRPr lang="sv-SE" sz="1200" baseline="0" dirty="0" smtClean="0"/>
                    </a:p>
                    <a:p>
                      <a:endParaRPr lang="sv-SE" sz="12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sv-SE" sz="1200" dirty="0" smtClean="0">
                          <a:solidFill>
                            <a:srgbClr val="FF0000"/>
                          </a:solidFill>
                        </a:rPr>
                        <a:t>VÄRDLANDET FÖRVÄNTAR</a:t>
                      </a:r>
                      <a:r>
                        <a:rPr lang="sv-SE" sz="1200" baseline="0" dirty="0" smtClean="0">
                          <a:solidFill>
                            <a:srgbClr val="FF0000"/>
                          </a:solidFill>
                        </a:rPr>
                        <a:t> SIG ATT INDIVIDEN ÖVERGER HEMLANDETS KULTUR FÖR ATT PASSA IN.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566185">
                <a:tc>
                  <a:txBody>
                    <a:bodyPr/>
                    <a:lstStyle/>
                    <a:p>
                      <a:endParaRPr lang="sv-SE" sz="1600" dirty="0" smtClean="0"/>
                    </a:p>
                    <a:p>
                      <a:endParaRPr lang="sv-SE" sz="1600" dirty="0" smtClean="0"/>
                    </a:p>
                    <a:p>
                      <a:endParaRPr lang="sv-SE" sz="1600" dirty="0" smtClean="0"/>
                    </a:p>
                    <a:p>
                      <a:endParaRPr lang="sv-SE" sz="1600" dirty="0" smtClean="0"/>
                    </a:p>
                    <a:p>
                      <a:pPr algn="ctr"/>
                      <a:r>
                        <a:rPr lang="sv-SE" sz="1600" b="1" dirty="0" smtClean="0">
                          <a:solidFill>
                            <a:schemeClr val="bg1"/>
                          </a:solidFill>
                        </a:rPr>
                        <a:t>NY</a:t>
                      </a:r>
                      <a:r>
                        <a:rPr lang="sv-SE" sz="16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sv-SE" sz="1600" b="1" dirty="0" smtClean="0">
                          <a:solidFill>
                            <a:schemeClr val="bg1"/>
                          </a:solidFill>
                        </a:rPr>
                        <a:t>KULTUR</a:t>
                      </a:r>
                    </a:p>
                    <a:p>
                      <a:pPr algn="ctr"/>
                      <a:endParaRPr lang="sv-SE" sz="16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l"/>
                      <a:r>
                        <a:rPr lang="sv-SE" sz="1600" dirty="0" smtClean="0">
                          <a:solidFill>
                            <a:schemeClr val="bg1"/>
                          </a:solidFill>
                        </a:rPr>
                        <a:t>    </a:t>
                      </a:r>
                      <a:r>
                        <a:rPr lang="sv-SE" sz="1600" b="1" dirty="0" smtClean="0">
                          <a:solidFill>
                            <a:schemeClr val="bg1"/>
                          </a:solidFill>
                        </a:rPr>
                        <a:t>NEJ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600" u="sng" dirty="0" smtClean="0"/>
                    </a:p>
                    <a:p>
                      <a:r>
                        <a:rPr lang="sv-SE" sz="1600" u="sng" dirty="0" smtClean="0"/>
                        <a:t>SEPARATION</a:t>
                      </a:r>
                    </a:p>
                    <a:p>
                      <a:endParaRPr lang="sv-SE" sz="1200" dirty="0" smtClean="0"/>
                    </a:p>
                    <a:p>
                      <a:r>
                        <a:rPr lang="sv-SE" sz="1200" dirty="0" smtClean="0"/>
                        <a:t>VIDHÅLLER HEMLANDETS KULTUR</a:t>
                      </a:r>
                    </a:p>
                    <a:p>
                      <a:r>
                        <a:rPr lang="sv-SE" sz="1200" dirty="0" smtClean="0"/>
                        <a:t>TAR AVSTÅND FRÅN VÄRDLANDET</a:t>
                      </a:r>
                    </a:p>
                    <a:p>
                      <a:endParaRPr lang="sv-SE" sz="1200" dirty="0" smtClean="0"/>
                    </a:p>
                    <a:p>
                      <a:endParaRPr lang="sv-SE" sz="1200" dirty="0" smtClean="0"/>
                    </a:p>
                    <a:p>
                      <a:endParaRPr lang="sv-SE" sz="1200" dirty="0" smtClean="0"/>
                    </a:p>
                    <a:p>
                      <a:r>
                        <a:rPr lang="sv-SE" sz="1200" dirty="0" smtClean="0">
                          <a:solidFill>
                            <a:srgbClr val="FF0000"/>
                          </a:solidFill>
                        </a:rPr>
                        <a:t>SEGREGATION, VÄRDLANDET </a:t>
                      </a:r>
                    </a:p>
                    <a:p>
                      <a:r>
                        <a:rPr lang="sv-SE" sz="1200" dirty="0" smtClean="0">
                          <a:solidFill>
                            <a:srgbClr val="FF0000"/>
                          </a:solidFill>
                        </a:rPr>
                        <a:t>SKAPAR DISTANS SÅ ATT </a:t>
                      </a:r>
                    </a:p>
                    <a:p>
                      <a:r>
                        <a:rPr lang="sv-SE" sz="1200" dirty="0" smtClean="0">
                          <a:solidFill>
                            <a:srgbClr val="FF0000"/>
                          </a:solidFill>
                        </a:rPr>
                        <a:t>HEMKULTUR KONSERVERAS.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600" u="sng" dirty="0" smtClean="0"/>
                    </a:p>
                    <a:p>
                      <a:r>
                        <a:rPr lang="sv-SE" sz="1600" u="sng" dirty="0" smtClean="0"/>
                        <a:t>MARGINALISERING</a:t>
                      </a:r>
                    </a:p>
                    <a:p>
                      <a:endParaRPr lang="sv-SE" sz="1200" dirty="0" smtClean="0"/>
                    </a:p>
                    <a:p>
                      <a:r>
                        <a:rPr lang="sv-SE" sz="1200" dirty="0" smtClean="0"/>
                        <a:t>TAR AVSTÅND FRÅN BÅDE </a:t>
                      </a:r>
                    </a:p>
                    <a:p>
                      <a:r>
                        <a:rPr lang="sv-SE" sz="1200" dirty="0" smtClean="0"/>
                        <a:t>HEM -OCH VÄRDLAND</a:t>
                      </a:r>
                    </a:p>
                    <a:p>
                      <a:endParaRPr lang="sv-SE" sz="1200" dirty="0" smtClean="0"/>
                    </a:p>
                    <a:p>
                      <a:endParaRPr lang="sv-SE" sz="1200" dirty="0" smtClean="0"/>
                    </a:p>
                    <a:p>
                      <a:endParaRPr lang="sv-SE" sz="12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sv-SE" sz="1200" dirty="0" smtClean="0">
                          <a:solidFill>
                            <a:srgbClr val="FF0000"/>
                          </a:solidFill>
                        </a:rPr>
                        <a:t>KRAV PÅ INDIVDENS ANPASSNING SAMTIDIGT SOM VÄRDLANDET </a:t>
                      </a:r>
                    </a:p>
                    <a:p>
                      <a:r>
                        <a:rPr lang="sv-SE" sz="1200" dirty="0" smtClean="0">
                          <a:solidFill>
                            <a:srgbClr val="FF0000"/>
                          </a:solidFill>
                        </a:rPr>
                        <a:t>BEHÅLLER DISTANSEN.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Rak 4"/>
          <p:cNvCxnSpPr/>
          <p:nvPr/>
        </p:nvCxnSpPr>
        <p:spPr>
          <a:xfrm>
            <a:off x="5181600" y="1631576"/>
            <a:ext cx="17929" cy="207084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ruta 5"/>
          <p:cNvSpPr txBox="1"/>
          <p:nvPr/>
        </p:nvSpPr>
        <p:spPr>
          <a:xfrm>
            <a:off x="5199529" y="1631576"/>
            <a:ext cx="36755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E</a:t>
            </a:r>
          </a:p>
          <a:p>
            <a:r>
              <a:rPr lang="sv-SE" sz="1400" dirty="0" smtClean="0"/>
              <a:t>T</a:t>
            </a:r>
          </a:p>
          <a:p>
            <a:r>
              <a:rPr lang="sv-SE" sz="1400" dirty="0" smtClean="0"/>
              <a:t>N</a:t>
            </a:r>
          </a:p>
          <a:p>
            <a:r>
              <a:rPr lang="sv-SE" sz="1400" dirty="0" smtClean="0"/>
              <a:t>O</a:t>
            </a:r>
          </a:p>
          <a:p>
            <a:r>
              <a:rPr lang="sv-SE" sz="1400" dirty="0" smtClean="0"/>
              <a:t>G</a:t>
            </a:r>
          </a:p>
          <a:p>
            <a:r>
              <a:rPr lang="sv-SE" sz="1400" dirty="0" smtClean="0"/>
              <a:t>R</a:t>
            </a:r>
          </a:p>
          <a:p>
            <a:r>
              <a:rPr lang="sv-SE" sz="1400" dirty="0" smtClean="0"/>
              <a:t>U</a:t>
            </a:r>
          </a:p>
          <a:p>
            <a:r>
              <a:rPr lang="sv-SE" sz="1400" dirty="0" smtClean="0"/>
              <a:t>P</a:t>
            </a:r>
          </a:p>
          <a:p>
            <a:r>
              <a:rPr lang="sv-SE" sz="1400" dirty="0"/>
              <a:t>P</a:t>
            </a:r>
            <a:endParaRPr lang="sv-SE" dirty="0"/>
          </a:p>
        </p:txBody>
      </p:sp>
      <p:cxnSp>
        <p:nvCxnSpPr>
          <p:cNvPr id="8" name="Rak 7"/>
          <p:cNvCxnSpPr/>
          <p:nvPr/>
        </p:nvCxnSpPr>
        <p:spPr>
          <a:xfrm>
            <a:off x="2288246" y="2667000"/>
            <a:ext cx="289335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ak 9"/>
          <p:cNvCxnSpPr/>
          <p:nvPr/>
        </p:nvCxnSpPr>
        <p:spPr>
          <a:xfrm>
            <a:off x="5190564" y="3724457"/>
            <a:ext cx="8965" cy="260449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ak 11"/>
          <p:cNvCxnSpPr/>
          <p:nvPr/>
        </p:nvCxnSpPr>
        <p:spPr>
          <a:xfrm>
            <a:off x="2288246" y="5026706"/>
            <a:ext cx="291128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ruta 12"/>
          <p:cNvSpPr txBox="1"/>
          <p:nvPr/>
        </p:nvSpPr>
        <p:spPr>
          <a:xfrm>
            <a:off x="5199529" y="3702424"/>
            <a:ext cx="36755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400" dirty="0" smtClean="0"/>
          </a:p>
          <a:p>
            <a:endParaRPr lang="sv-SE" sz="1400" dirty="0"/>
          </a:p>
          <a:p>
            <a:r>
              <a:rPr lang="sv-SE" sz="1400" dirty="0" smtClean="0"/>
              <a:t>E</a:t>
            </a:r>
            <a:endParaRPr lang="sv-SE" sz="1400" dirty="0"/>
          </a:p>
          <a:p>
            <a:r>
              <a:rPr lang="sv-SE" sz="1400" dirty="0"/>
              <a:t>T</a:t>
            </a:r>
          </a:p>
          <a:p>
            <a:r>
              <a:rPr lang="sv-SE" sz="1400" dirty="0"/>
              <a:t>N</a:t>
            </a:r>
          </a:p>
          <a:p>
            <a:r>
              <a:rPr lang="sv-SE" sz="1400" dirty="0"/>
              <a:t>O</a:t>
            </a:r>
          </a:p>
          <a:p>
            <a:r>
              <a:rPr lang="sv-SE" sz="1400" dirty="0"/>
              <a:t>G</a:t>
            </a:r>
          </a:p>
          <a:p>
            <a:r>
              <a:rPr lang="sv-SE" sz="1400" dirty="0"/>
              <a:t>R</a:t>
            </a:r>
          </a:p>
          <a:p>
            <a:r>
              <a:rPr lang="sv-SE" sz="1400" dirty="0"/>
              <a:t>U</a:t>
            </a:r>
          </a:p>
          <a:p>
            <a:r>
              <a:rPr lang="sv-SE" sz="1400" dirty="0"/>
              <a:t>P</a:t>
            </a:r>
          </a:p>
          <a:p>
            <a:r>
              <a:rPr lang="sv-SE" sz="1400" dirty="0"/>
              <a:t>P</a:t>
            </a:r>
          </a:p>
        </p:txBody>
      </p:sp>
      <p:cxnSp>
        <p:nvCxnSpPr>
          <p:cNvPr id="15" name="Rak 14"/>
          <p:cNvCxnSpPr/>
          <p:nvPr/>
        </p:nvCxnSpPr>
        <p:spPr>
          <a:xfrm>
            <a:off x="8346141" y="3702424"/>
            <a:ext cx="26894" cy="260449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/>
        </p:nvCxnSpPr>
        <p:spPr>
          <a:xfrm>
            <a:off x="5567082" y="5026706"/>
            <a:ext cx="2779059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ruta 17"/>
          <p:cNvSpPr txBox="1"/>
          <p:nvPr/>
        </p:nvSpPr>
        <p:spPr>
          <a:xfrm>
            <a:off x="8373035" y="3724457"/>
            <a:ext cx="38633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400" dirty="0" smtClean="0"/>
          </a:p>
          <a:p>
            <a:endParaRPr lang="sv-SE" sz="1400" dirty="0"/>
          </a:p>
          <a:p>
            <a:r>
              <a:rPr lang="sv-SE" sz="1400" dirty="0" smtClean="0"/>
              <a:t>E</a:t>
            </a:r>
            <a:endParaRPr lang="sv-SE" sz="1400" dirty="0"/>
          </a:p>
          <a:p>
            <a:r>
              <a:rPr lang="sv-SE" sz="1400" dirty="0"/>
              <a:t>T</a:t>
            </a:r>
          </a:p>
          <a:p>
            <a:r>
              <a:rPr lang="sv-SE" sz="1400" dirty="0"/>
              <a:t>N</a:t>
            </a:r>
          </a:p>
          <a:p>
            <a:r>
              <a:rPr lang="sv-SE" sz="1400" dirty="0"/>
              <a:t>O</a:t>
            </a:r>
          </a:p>
          <a:p>
            <a:r>
              <a:rPr lang="sv-SE" sz="1400" dirty="0"/>
              <a:t>G</a:t>
            </a:r>
          </a:p>
          <a:p>
            <a:r>
              <a:rPr lang="sv-SE" sz="1400" dirty="0"/>
              <a:t>R</a:t>
            </a:r>
          </a:p>
          <a:p>
            <a:r>
              <a:rPr lang="sv-SE" sz="1400" dirty="0"/>
              <a:t>U</a:t>
            </a:r>
          </a:p>
          <a:p>
            <a:r>
              <a:rPr lang="sv-SE" sz="1400" dirty="0"/>
              <a:t>P</a:t>
            </a:r>
          </a:p>
          <a:p>
            <a:r>
              <a:rPr lang="sv-SE" sz="1400" dirty="0"/>
              <a:t>P</a:t>
            </a:r>
          </a:p>
        </p:txBody>
      </p:sp>
      <p:cxnSp>
        <p:nvCxnSpPr>
          <p:cNvPr id="7" name="Rak 6"/>
          <p:cNvCxnSpPr/>
          <p:nvPr/>
        </p:nvCxnSpPr>
        <p:spPr>
          <a:xfrm>
            <a:off x="5567082" y="2755781"/>
            <a:ext cx="2779059" cy="1198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/>
          <p:nvPr/>
        </p:nvCxnSpPr>
        <p:spPr>
          <a:xfrm>
            <a:off x="8346141" y="1631576"/>
            <a:ext cx="0" cy="207084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ruta 18"/>
          <p:cNvSpPr txBox="1"/>
          <p:nvPr/>
        </p:nvSpPr>
        <p:spPr>
          <a:xfrm>
            <a:off x="8373035" y="1631576"/>
            <a:ext cx="3863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E</a:t>
            </a:r>
          </a:p>
          <a:p>
            <a:r>
              <a:rPr lang="sv-SE" sz="1400" dirty="0"/>
              <a:t>T</a:t>
            </a:r>
          </a:p>
          <a:p>
            <a:r>
              <a:rPr lang="sv-SE" sz="1400" dirty="0"/>
              <a:t>N</a:t>
            </a:r>
          </a:p>
          <a:p>
            <a:r>
              <a:rPr lang="sv-SE" sz="1400" dirty="0"/>
              <a:t>O</a:t>
            </a:r>
          </a:p>
          <a:p>
            <a:r>
              <a:rPr lang="sv-SE" sz="1400" dirty="0"/>
              <a:t>G</a:t>
            </a:r>
          </a:p>
          <a:p>
            <a:r>
              <a:rPr lang="sv-SE" sz="1400" dirty="0"/>
              <a:t>R</a:t>
            </a:r>
          </a:p>
          <a:p>
            <a:r>
              <a:rPr lang="sv-SE" sz="1400" dirty="0"/>
              <a:t>U</a:t>
            </a:r>
          </a:p>
          <a:p>
            <a:r>
              <a:rPr lang="sv-SE" sz="1400" dirty="0"/>
              <a:t>P</a:t>
            </a:r>
          </a:p>
          <a:p>
            <a:r>
              <a:rPr lang="sv-SE" sz="1400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41565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ktangel 1"/>
          <p:cNvSpPr>
            <a:spLocks noChangeArrowheads="1"/>
          </p:cNvSpPr>
          <p:nvPr/>
        </p:nvSpPr>
        <p:spPr bwMode="auto">
          <a:xfrm>
            <a:off x="179388" y="115888"/>
            <a:ext cx="8856662" cy="738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v-SE" altLang="en-US" sz="1800" b="1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3600" dirty="0" smtClean="0">
                <a:latin typeface="+mn-lt"/>
              </a:rPr>
              <a:t>Hur vi jobbar med hälsogrupper</a:t>
            </a:r>
            <a:endParaRPr lang="sv-SE" altLang="en-US" sz="3600" dirty="0">
              <a:solidFill>
                <a:schemeClr val="tx2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000" b="1" dirty="0">
              <a:solidFill>
                <a:schemeClr val="tx2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000" b="1" dirty="0">
              <a:solidFill>
                <a:schemeClr val="tx2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2000" b="1" dirty="0">
                <a:solidFill>
                  <a:schemeClr val="tx2"/>
                </a:solidFill>
                <a:latin typeface="+mn-lt"/>
              </a:rPr>
              <a:t>   </a:t>
            </a:r>
            <a:r>
              <a:rPr lang="sv-SE" altLang="en-US" sz="2000" b="1" dirty="0" smtClean="0">
                <a:solidFill>
                  <a:schemeClr val="tx2"/>
                </a:solidFill>
                <a:latin typeface="+mn-lt"/>
              </a:rPr>
              <a:t>		</a:t>
            </a:r>
            <a:r>
              <a:rPr lang="sv-SE" altLang="en-US" sz="2000" dirty="0" smtClean="0">
                <a:solidFill>
                  <a:schemeClr val="tx2"/>
                </a:solidFill>
                <a:latin typeface="+mn-lt"/>
              </a:rPr>
              <a:t>Remittenter</a:t>
            </a:r>
            <a:endParaRPr lang="sv-SE" altLang="en-US" sz="2000" dirty="0">
              <a:solidFill>
                <a:schemeClr val="tx2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1800" b="1" dirty="0">
              <a:solidFill>
                <a:schemeClr val="tx2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1800" dirty="0">
              <a:solidFill>
                <a:schemeClr val="tx2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1800" dirty="0">
              <a:solidFill>
                <a:schemeClr val="tx2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1800" dirty="0">
              <a:solidFill>
                <a:schemeClr val="tx2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18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18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18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18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18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18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18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18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18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18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18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1800" b="1" dirty="0">
              <a:solidFill>
                <a:schemeClr val="tx2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1800" dirty="0">
                <a:solidFill>
                  <a:schemeClr val="tx2"/>
                </a:solidFill>
              </a:rPr>
              <a:t/>
            </a:r>
            <a:br>
              <a:rPr lang="sv-SE" altLang="en-US" sz="1800" dirty="0">
                <a:solidFill>
                  <a:schemeClr val="tx2"/>
                </a:solidFill>
              </a:rPr>
            </a:br>
            <a:endParaRPr lang="sv-SE" altLang="en-US" sz="1800" dirty="0"/>
          </a:p>
        </p:txBody>
      </p:sp>
      <p:sp>
        <p:nvSpPr>
          <p:cNvPr id="3" name="Rektangel 2"/>
          <p:cNvSpPr/>
          <p:nvPr/>
        </p:nvSpPr>
        <p:spPr>
          <a:xfrm>
            <a:off x="3348038" y="2166938"/>
            <a:ext cx="1944687" cy="7937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" name="Rektangel 3"/>
          <p:cNvSpPr/>
          <p:nvPr/>
        </p:nvSpPr>
        <p:spPr>
          <a:xfrm>
            <a:off x="6489700" y="2608263"/>
            <a:ext cx="1754188" cy="627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ktangel 4"/>
          <p:cNvSpPr/>
          <p:nvPr/>
        </p:nvSpPr>
        <p:spPr>
          <a:xfrm>
            <a:off x="6515100" y="1806575"/>
            <a:ext cx="1152525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ektangel 5"/>
          <p:cNvSpPr/>
          <p:nvPr/>
        </p:nvSpPr>
        <p:spPr>
          <a:xfrm>
            <a:off x="468313" y="2035175"/>
            <a:ext cx="2159000" cy="1177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8" name="textruta 7"/>
          <p:cNvSpPr txBox="1">
            <a:spLocks noChangeArrowheads="1"/>
          </p:cNvSpPr>
          <p:nvPr/>
        </p:nvSpPr>
        <p:spPr bwMode="auto">
          <a:xfrm>
            <a:off x="468313" y="2035175"/>
            <a:ext cx="2303462" cy="12001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1800" dirty="0">
                <a:latin typeface="+mn-lt"/>
              </a:rPr>
              <a:t>Alla VC i östra Östergötland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18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1800" dirty="0">
                <a:latin typeface="+mn-lt"/>
              </a:rPr>
              <a:t>Arbetsförmedling</a:t>
            </a:r>
            <a:endParaRPr lang="en-GB" altLang="en-US" sz="1800" dirty="0">
              <a:latin typeface="+mn-lt"/>
            </a:endParaRPr>
          </a:p>
        </p:txBody>
      </p:sp>
      <p:sp>
        <p:nvSpPr>
          <p:cNvPr id="9" name="textruta 8"/>
          <p:cNvSpPr txBox="1">
            <a:spLocks noChangeArrowheads="1"/>
          </p:cNvSpPr>
          <p:nvPr/>
        </p:nvSpPr>
        <p:spPr bwMode="auto">
          <a:xfrm>
            <a:off x="3348038" y="2166938"/>
            <a:ext cx="19446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1800" dirty="0">
                <a:latin typeface="+mn-lt"/>
              </a:rPr>
              <a:t>Kartläggnings-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1800" dirty="0">
                <a:latin typeface="+mn-lt"/>
              </a:rPr>
              <a:t>samtal (</a:t>
            </a:r>
            <a:r>
              <a:rPr lang="sv-SE" altLang="en-US" sz="1800" dirty="0" err="1">
                <a:latin typeface="+mn-lt"/>
              </a:rPr>
              <a:t>Ssk</a:t>
            </a:r>
            <a:r>
              <a:rPr lang="sv-SE" altLang="en-US" sz="1800" dirty="0">
                <a:latin typeface="+mn-lt"/>
              </a:rPr>
              <a:t>)</a:t>
            </a:r>
            <a:endParaRPr lang="en-GB" altLang="en-US" sz="1800" dirty="0">
              <a:latin typeface="+mn-lt"/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3348038" y="3452813"/>
            <a:ext cx="1944687" cy="812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textruta 10"/>
          <p:cNvSpPr txBox="1">
            <a:spLocks noChangeArrowheads="1"/>
          </p:cNvSpPr>
          <p:nvPr/>
        </p:nvSpPr>
        <p:spPr bwMode="auto">
          <a:xfrm>
            <a:off x="3348038" y="3213100"/>
            <a:ext cx="19446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1800" dirty="0">
                <a:latin typeface="+mn-lt"/>
              </a:rPr>
              <a:t>BAS-skattning (</a:t>
            </a:r>
            <a:r>
              <a:rPr lang="sv-SE" altLang="en-US" sz="1800" dirty="0" err="1">
                <a:latin typeface="+mn-lt"/>
              </a:rPr>
              <a:t>Sg</a:t>
            </a:r>
            <a:r>
              <a:rPr lang="sv-SE" altLang="en-US" sz="1800" dirty="0">
                <a:latin typeface="+mn-lt"/>
              </a:rPr>
              <a:t>)</a:t>
            </a:r>
            <a:endParaRPr lang="en-GB" altLang="en-US" sz="1800" dirty="0">
              <a:latin typeface="+mn-lt"/>
            </a:endParaRPr>
          </a:p>
        </p:txBody>
      </p:sp>
      <p:cxnSp>
        <p:nvCxnSpPr>
          <p:cNvPr id="17" name="Rak pil 16"/>
          <p:cNvCxnSpPr/>
          <p:nvPr/>
        </p:nvCxnSpPr>
        <p:spPr>
          <a:xfrm>
            <a:off x="2700338" y="2489200"/>
            <a:ext cx="50323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pil 18"/>
          <p:cNvCxnSpPr/>
          <p:nvPr/>
        </p:nvCxnSpPr>
        <p:spPr>
          <a:xfrm>
            <a:off x="4319588" y="2960688"/>
            <a:ext cx="0" cy="3968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ktangel 19"/>
          <p:cNvSpPr/>
          <p:nvPr/>
        </p:nvSpPr>
        <p:spPr>
          <a:xfrm>
            <a:off x="3348038" y="4797425"/>
            <a:ext cx="2160587" cy="14398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textruta 20"/>
          <p:cNvSpPr txBox="1">
            <a:spLocks noChangeArrowheads="1"/>
          </p:cNvSpPr>
          <p:nvPr/>
        </p:nvSpPr>
        <p:spPr bwMode="auto">
          <a:xfrm>
            <a:off x="3348038" y="4797425"/>
            <a:ext cx="21605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1800" u="sng" dirty="0">
                <a:latin typeface="+mn-lt"/>
              </a:rPr>
              <a:t>HÄLSOGRUPP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18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1800" dirty="0">
                <a:latin typeface="+mn-lt"/>
              </a:rPr>
              <a:t>1g/v á 3 timmar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1800" dirty="0">
                <a:latin typeface="+mn-lt"/>
              </a:rPr>
              <a:t>9 veckor </a:t>
            </a:r>
          </a:p>
        </p:txBody>
      </p:sp>
      <p:cxnSp>
        <p:nvCxnSpPr>
          <p:cNvPr id="23" name="Rak pil 22"/>
          <p:cNvCxnSpPr/>
          <p:nvPr/>
        </p:nvCxnSpPr>
        <p:spPr>
          <a:xfrm>
            <a:off x="4319588" y="4265613"/>
            <a:ext cx="0" cy="4587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ruta 23"/>
          <p:cNvSpPr txBox="1">
            <a:spLocks noChangeArrowheads="1"/>
          </p:cNvSpPr>
          <p:nvPr/>
        </p:nvSpPr>
        <p:spPr bwMode="auto">
          <a:xfrm>
            <a:off x="6489700" y="1798638"/>
            <a:ext cx="13223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1800" dirty="0">
                <a:latin typeface="+mn-lt"/>
              </a:rPr>
              <a:t>Egenvård</a:t>
            </a:r>
            <a:endParaRPr lang="en-GB" altLang="en-US" sz="1800" dirty="0">
              <a:latin typeface="+mn-lt"/>
            </a:endParaRPr>
          </a:p>
        </p:txBody>
      </p:sp>
      <p:sp>
        <p:nvSpPr>
          <p:cNvPr id="25" name="textruta 24"/>
          <p:cNvSpPr txBox="1">
            <a:spLocks noChangeArrowheads="1"/>
          </p:cNvSpPr>
          <p:nvPr/>
        </p:nvSpPr>
        <p:spPr bwMode="auto">
          <a:xfrm>
            <a:off x="6489700" y="2608263"/>
            <a:ext cx="1754188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1800" dirty="0" err="1">
                <a:latin typeface="+mn-lt"/>
              </a:rPr>
              <a:t>Med.bedömn</a:t>
            </a:r>
            <a:r>
              <a:rPr lang="sv-SE" altLang="en-US" sz="1800" dirty="0">
                <a:latin typeface="+mn-lt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1800" dirty="0">
                <a:latin typeface="+mn-lt"/>
              </a:rPr>
              <a:t>Läkare</a:t>
            </a:r>
            <a:endParaRPr lang="en-GB" altLang="en-US" sz="1800" dirty="0">
              <a:latin typeface="+mn-lt"/>
            </a:endParaRPr>
          </a:p>
        </p:txBody>
      </p:sp>
      <p:cxnSp>
        <p:nvCxnSpPr>
          <p:cNvPr id="27" name="Rak pil 26"/>
          <p:cNvCxnSpPr/>
          <p:nvPr/>
        </p:nvCxnSpPr>
        <p:spPr>
          <a:xfrm flipV="1">
            <a:off x="5292725" y="2035175"/>
            <a:ext cx="1079500" cy="4540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pil 28"/>
          <p:cNvCxnSpPr/>
          <p:nvPr/>
        </p:nvCxnSpPr>
        <p:spPr>
          <a:xfrm>
            <a:off x="5292725" y="2608263"/>
            <a:ext cx="1079500" cy="3238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ktangel 29"/>
          <p:cNvSpPr/>
          <p:nvPr/>
        </p:nvSpPr>
        <p:spPr>
          <a:xfrm>
            <a:off x="879475" y="4495800"/>
            <a:ext cx="1820863" cy="177879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31" name="textruta 30"/>
          <p:cNvSpPr txBox="1">
            <a:spLocks noChangeArrowheads="1"/>
          </p:cNvSpPr>
          <p:nvPr/>
        </p:nvSpPr>
        <p:spPr bwMode="auto">
          <a:xfrm>
            <a:off x="808038" y="4520406"/>
            <a:ext cx="18923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1800" dirty="0">
                <a:latin typeface="+mn-lt"/>
              </a:rPr>
              <a:t>Dietist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1800" dirty="0">
                <a:latin typeface="+mn-lt"/>
              </a:rPr>
              <a:t>Läkare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1800" dirty="0">
                <a:latin typeface="+mn-lt"/>
              </a:rPr>
              <a:t>Psykolog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1800" dirty="0">
                <a:latin typeface="+mn-lt"/>
              </a:rPr>
              <a:t>Utvald tolk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1800" dirty="0">
                <a:latin typeface="+mn-lt"/>
              </a:rPr>
              <a:t>Sjuksköterska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1800" dirty="0">
                <a:latin typeface="+mn-lt"/>
              </a:rPr>
              <a:t>Sjukgymnast</a:t>
            </a:r>
            <a:endParaRPr lang="en-GB" altLang="en-US" sz="1800" dirty="0">
              <a:latin typeface="+mn-lt"/>
            </a:endParaRPr>
          </a:p>
        </p:txBody>
      </p:sp>
      <p:sp>
        <p:nvSpPr>
          <p:cNvPr id="33" name="Höger klammerparentes 32"/>
          <p:cNvSpPr/>
          <p:nvPr/>
        </p:nvSpPr>
        <p:spPr>
          <a:xfrm>
            <a:off x="2951956" y="4724400"/>
            <a:ext cx="251619" cy="1512888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 b="1" dirty="0"/>
          </a:p>
        </p:txBody>
      </p:sp>
      <p:sp>
        <p:nvSpPr>
          <p:cNvPr id="34" name="Rektangel 33"/>
          <p:cNvSpPr/>
          <p:nvPr/>
        </p:nvSpPr>
        <p:spPr>
          <a:xfrm>
            <a:off x="6112669" y="4724401"/>
            <a:ext cx="2403802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96" name="textruta 34"/>
          <p:cNvSpPr txBox="1">
            <a:spLocks noChangeArrowheads="1"/>
          </p:cNvSpPr>
          <p:nvPr/>
        </p:nvSpPr>
        <p:spPr bwMode="auto">
          <a:xfrm>
            <a:off x="6096000" y="4724400"/>
            <a:ext cx="230392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1800" dirty="0" smtClean="0">
                <a:latin typeface="+mn-lt"/>
              </a:rPr>
              <a:t>Basal Kropps-kännedom</a:t>
            </a:r>
            <a:endParaRPr lang="sv-SE" altLang="en-US" sz="18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18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1800" dirty="0">
                <a:latin typeface="+mn-lt"/>
              </a:rPr>
              <a:t>Teman </a:t>
            </a:r>
            <a:r>
              <a:rPr lang="sv-SE" altLang="en-US" sz="1800" dirty="0" smtClean="0">
                <a:latin typeface="+mn-lt"/>
              </a:rPr>
              <a:t>med interagerande diskussion</a:t>
            </a:r>
            <a:endParaRPr lang="en-GB" altLang="en-US" sz="1800" dirty="0">
              <a:latin typeface="+mn-lt"/>
            </a:endParaRPr>
          </a:p>
        </p:txBody>
      </p:sp>
      <p:sp>
        <p:nvSpPr>
          <p:cNvPr id="2" name="Vänster klammerparentes 1"/>
          <p:cNvSpPr/>
          <p:nvPr/>
        </p:nvSpPr>
        <p:spPr>
          <a:xfrm>
            <a:off x="5724525" y="4797425"/>
            <a:ext cx="215900" cy="129540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70326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  <p:bldP spid="21" grpId="0"/>
      <p:bldP spid="24" grpId="0"/>
      <p:bldP spid="25" grpId="0" animBg="1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6</a:t>
            </a:fld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1264023" y="2337974"/>
            <a:ext cx="2958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 smtClean="0"/>
          </a:p>
          <a:p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1792941" y="645459"/>
            <a:ext cx="6087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400" dirty="0" smtClean="0">
                <a:latin typeface="+mj-lt"/>
              </a:rPr>
              <a:t>Teman</a:t>
            </a:r>
            <a:endParaRPr lang="sv-SE" sz="4400" dirty="0">
              <a:latin typeface="+mj-lt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1264023" y="2124635"/>
            <a:ext cx="2958353" cy="39500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2800" dirty="0"/>
              <a:t>Koppla ohälsa till livssituationen</a:t>
            </a:r>
          </a:p>
          <a:p>
            <a:endParaRPr lang="sv-SE" dirty="0"/>
          </a:p>
          <a:p>
            <a:endParaRPr lang="sv-SE" dirty="0" smtClean="0"/>
          </a:p>
          <a:p>
            <a:r>
              <a:rPr lang="sv-SE" dirty="0" smtClean="0"/>
              <a:t>Flyktingkris</a:t>
            </a:r>
            <a:endParaRPr lang="sv-SE" dirty="0"/>
          </a:p>
          <a:p>
            <a:r>
              <a:rPr lang="sv-SE" dirty="0"/>
              <a:t>Ackulturation</a:t>
            </a:r>
          </a:p>
          <a:p>
            <a:r>
              <a:rPr lang="sv-SE" dirty="0"/>
              <a:t>Motivation</a:t>
            </a:r>
          </a:p>
          <a:p>
            <a:r>
              <a:rPr lang="sv-SE" dirty="0"/>
              <a:t>Stress – fysiologi</a:t>
            </a:r>
          </a:p>
          <a:p>
            <a:r>
              <a:rPr lang="sv-SE" dirty="0"/>
              <a:t>Jämföra hemland- Sverige</a:t>
            </a:r>
          </a:p>
        </p:txBody>
      </p:sp>
      <p:sp>
        <p:nvSpPr>
          <p:cNvPr id="9" name="Rektangel 8"/>
          <p:cNvSpPr/>
          <p:nvPr/>
        </p:nvSpPr>
        <p:spPr>
          <a:xfrm>
            <a:off x="5172635" y="2124634"/>
            <a:ext cx="3030071" cy="39500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2800" dirty="0"/>
              <a:t>Egenvård</a:t>
            </a:r>
          </a:p>
          <a:p>
            <a:endParaRPr lang="sv-SE" dirty="0"/>
          </a:p>
          <a:p>
            <a:endParaRPr lang="sv-SE" dirty="0" smtClean="0"/>
          </a:p>
          <a:p>
            <a:r>
              <a:rPr lang="sv-SE" dirty="0" smtClean="0"/>
              <a:t>Fysisk </a:t>
            </a:r>
            <a:r>
              <a:rPr lang="sv-SE" dirty="0"/>
              <a:t>aktivitet</a:t>
            </a:r>
          </a:p>
          <a:p>
            <a:r>
              <a:rPr lang="sv-SE" dirty="0"/>
              <a:t>Mat</a:t>
            </a:r>
          </a:p>
          <a:p>
            <a:r>
              <a:rPr lang="sv-SE" dirty="0"/>
              <a:t>Aktiva/Passiva strategier</a:t>
            </a:r>
          </a:p>
          <a:p>
            <a:r>
              <a:rPr lang="sv-SE" dirty="0"/>
              <a:t>Ryggskola</a:t>
            </a:r>
          </a:p>
          <a:p>
            <a:r>
              <a:rPr lang="sv-SE" dirty="0"/>
              <a:t>Minska stress</a:t>
            </a:r>
          </a:p>
          <a:p>
            <a:r>
              <a:rPr lang="sv-SE" dirty="0"/>
              <a:t>Jämföra hemland-Sverige</a:t>
            </a:r>
          </a:p>
        </p:txBody>
      </p:sp>
      <p:cxnSp>
        <p:nvCxnSpPr>
          <p:cNvPr id="11" name="Rak pil 10"/>
          <p:cNvCxnSpPr/>
          <p:nvPr/>
        </p:nvCxnSpPr>
        <p:spPr>
          <a:xfrm flipH="1">
            <a:off x="4159622" y="1344706"/>
            <a:ext cx="367553" cy="5558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ak pil 12"/>
          <p:cNvCxnSpPr/>
          <p:nvPr/>
        </p:nvCxnSpPr>
        <p:spPr>
          <a:xfrm>
            <a:off x="5172635" y="14149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Rak pil 14"/>
          <p:cNvCxnSpPr/>
          <p:nvPr/>
        </p:nvCxnSpPr>
        <p:spPr>
          <a:xfrm>
            <a:off x="5172635" y="1344706"/>
            <a:ext cx="322730" cy="5558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20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7</a:t>
            </a:fld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2079811" y="403412"/>
            <a:ext cx="52264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400" dirty="0" smtClean="0">
                <a:latin typeface="+mj-lt"/>
              </a:rPr>
              <a:t>Resultat </a:t>
            </a:r>
            <a:endParaRPr lang="sv-SE" dirty="0">
              <a:latin typeface="+mj-lt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1308848" y="1270779"/>
            <a:ext cx="7315200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sv-SE" b="1" u="sng" dirty="0"/>
              <a:t>2012 FoU-rapport</a:t>
            </a:r>
            <a:endParaRPr lang="sv-SE" u="sng" dirty="0"/>
          </a:p>
          <a:p>
            <a:pPr fontAlgn="base"/>
            <a:r>
              <a:rPr lang="sv-SE" dirty="0"/>
              <a:t> </a:t>
            </a:r>
          </a:p>
          <a:p>
            <a:pPr fontAlgn="base"/>
            <a:r>
              <a:rPr lang="sv-SE" dirty="0" smtClean="0"/>
              <a:t>4 grupper</a:t>
            </a:r>
            <a:r>
              <a:rPr lang="sv-SE" dirty="0"/>
              <a:t>, totalt 20 individer</a:t>
            </a:r>
          </a:p>
          <a:p>
            <a:pPr fontAlgn="base"/>
            <a:r>
              <a:rPr lang="sv-SE" dirty="0"/>
              <a:t> </a:t>
            </a:r>
          </a:p>
          <a:p>
            <a:pPr lvl="0" fontAlgn="base"/>
            <a:r>
              <a:rPr lang="sv-SE" dirty="0"/>
              <a:t>Vårdkonsumtion</a:t>
            </a:r>
            <a:r>
              <a:rPr lang="sv-SE" b="1" dirty="0"/>
              <a:t>	</a:t>
            </a:r>
            <a:r>
              <a:rPr lang="sv-SE" b="1" dirty="0" smtClean="0"/>
              <a:t>		</a:t>
            </a:r>
            <a:r>
              <a:rPr lang="sv-SE" dirty="0" smtClean="0"/>
              <a:t>Signifikant </a:t>
            </a:r>
            <a:r>
              <a:rPr lang="sv-SE" dirty="0"/>
              <a:t>minskning </a:t>
            </a:r>
            <a:endParaRPr lang="sv-SE" dirty="0" smtClean="0"/>
          </a:p>
          <a:p>
            <a:pPr lvl="0" fontAlgn="base"/>
            <a:r>
              <a:rPr lang="sv-SE" dirty="0" smtClean="0"/>
              <a:t>EQ5D				</a:t>
            </a:r>
            <a:r>
              <a:rPr lang="sv-SE" dirty="0"/>
              <a:t>	Minskad oro</a:t>
            </a:r>
          </a:p>
          <a:p>
            <a:pPr lvl="0" fontAlgn="base"/>
            <a:r>
              <a:rPr lang="sv-SE" dirty="0"/>
              <a:t>SOC </a:t>
            </a:r>
            <a:r>
              <a:rPr lang="sv-SE" dirty="0" smtClean="0"/>
              <a:t>13				</a:t>
            </a:r>
            <a:r>
              <a:rPr lang="sv-SE" dirty="0"/>
              <a:t>	?</a:t>
            </a:r>
          </a:p>
          <a:p>
            <a:pPr fontAlgn="base"/>
            <a:r>
              <a:rPr lang="sv-SE" dirty="0"/>
              <a:t> </a:t>
            </a:r>
          </a:p>
          <a:p>
            <a:pPr fontAlgn="base"/>
            <a:r>
              <a:rPr lang="sv-SE" b="1" dirty="0"/>
              <a:t> </a:t>
            </a:r>
            <a:endParaRPr lang="sv-SE" dirty="0"/>
          </a:p>
          <a:p>
            <a:pPr fontAlgn="base"/>
            <a:r>
              <a:rPr lang="sv-SE" b="1" dirty="0"/>
              <a:t> </a:t>
            </a:r>
            <a:endParaRPr lang="sv-SE" dirty="0"/>
          </a:p>
          <a:p>
            <a:pPr fontAlgn="base"/>
            <a:r>
              <a:rPr lang="sv-SE" b="1" u="sng" dirty="0"/>
              <a:t>2014 Vetenskaplig artikel </a:t>
            </a:r>
            <a:r>
              <a:rPr lang="sv-SE" b="1" u="sng" dirty="0" smtClean="0"/>
              <a:t>pågår…</a:t>
            </a:r>
            <a:endParaRPr lang="sv-SE" u="sng" dirty="0"/>
          </a:p>
          <a:p>
            <a:pPr fontAlgn="base"/>
            <a:r>
              <a:rPr lang="sv-SE" dirty="0"/>
              <a:t> </a:t>
            </a:r>
          </a:p>
          <a:p>
            <a:pPr fontAlgn="base"/>
            <a:r>
              <a:rPr lang="sv-SE" dirty="0" smtClean="0"/>
              <a:t>7 </a:t>
            </a:r>
            <a:r>
              <a:rPr lang="sv-SE" dirty="0"/>
              <a:t>grupper, totalt 54 individer</a:t>
            </a:r>
          </a:p>
          <a:p>
            <a:pPr fontAlgn="base"/>
            <a:r>
              <a:rPr lang="sv-SE" dirty="0"/>
              <a:t> </a:t>
            </a:r>
          </a:p>
          <a:p>
            <a:pPr lvl="0" fontAlgn="base"/>
            <a:r>
              <a:rPr lang="sv-SE" dirty="0" smtClean="0"/>
              <a:t>Vårdkonsumtion		</a:t>
            </a:r>
            <a:r>
              <a:rPr lang="sv-SE" dirty="0"/>
              <a:t>	Signifikant minskning </a:t>
            </a:r>
            <a:endParaRPr lang="sv-SE" dirty="0" smtClean="0"/>
          </a:p>
          <a:p>
            <a:pPr lvl="0" fontAlgn="base"/>
            <a:r>
              <a:rPr lang="sv-SE" dirty="0" smtClean="0"/>
              <a:t>BAS </a:t>
            </a:r>
            <a:r>
              <a:rPr lang="sv-SE" dirty="0"/>
              <a:t>MQ	</a:t>
            </a:r>
            <a:r>
              <a:rPr lang="sv-SE" dirty="0" smtClean="0"/>
              <a:t>				Signifikant </a:t>
            </a:r>
            <a:r>
              <a:rPr lang="sv-SE" dirty="0"/>
              <a:t>förbättrad </a:t>
            </a:r>
            <a:r>
              <a:rPr lang="sv-SE" dirty="0" smtClean="0"/>
              <a:t>rörelsekvalitet</a:t>
            </a:r>
          </a:p>
          <a:p>
            <a:pPr lvl="0" fontAlgn="base"/>
            <a:endParaRPr lang="sv-SE" dirty="0"/>
          </a:p>
        </p:txBody>
      </p:sp>
      <p:cxnSp>
        <p:nvCxnSpPr>
          <p:cNvPr id="6" name="Rak pil 5"/>
          <p:cNvCxnSpPr/>
          <p:nvPr/>
        </p:nvCxnSpPr>
        <p:spPr>
          <a:xfrm>
            <a:off x="3388659" y="2572870"/>
            <a:ext cx="5558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ak pil 7"/>
          <p:cNvCxnSpPr/>
          <p:nvPr/>
        </p:nvCxnSpPr>
        <p:spPr>
          <a:xfrm flipV="1">
            <a:off x="3388659" y="2850776"/>
            <a:ext cx="555812" cy="89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ak pil 9"/>
          <p:cNvCxnSpPr/>
          <p:nvPr/>
        </p:nvCxnSpPr>
        <p:spPr>
          <a:xfrm flipV="1">
            <a:off x="3388659" y="3146611"/>
            <a:ext cx="555812" cy="89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ak pil 11"/>
          <p:cNvCxnSpPr/>
          <p:nvPr/>
        </p:nvCxnSpPr>
        <p:spPr>
          <a:xfrm>
            <a:off x="3388659" y="5316071"/>
            <a:ext cx="5558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ak pil 13"/>
          <p:cNvCxnSpPr/>
          <p:nvPr/>
        </p:nvCxnSpPr>
        <p:spPr>
          <a:xfrm>
            <a:off x="3388659" y="5602941"/>
            <a:ext cx="5558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10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8</a:t>
            </a:fld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1386037" y="606392"/>
            <a:ext cx="72382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/>
              <a:t>V</a:t>
            </a:r>
            <a:r>
              <a:rPr lang="sv-SE" sz="3200" dirty="0" smtClean="0"/>
              <a:t>inster</a:t>
            </a:r>
            <a:endParaRPr lang="sv-SE" sz="2800" dirty="0" smtClean="0"/>
          </a:p>
          <a:p>
            <a:endParaRPr lang="sv-SE" sz="2000" dirty="0" smtClean="0"/>
          </a:p>
          <a:p>
            <a:r>
              <a:rPr lang="sv-SE" sz="2000" dirty="0" smtClean="0"/>
              <a:t>Ökade kunskaper   </a:t>
            </a:r>
            <a:r>
              <a:rPr lang="sv-SE" dirty="0" smtClean="0"/>
              <a:t>     </a:t>
            </a:r>
          </a:p>
          <a:p>
            <a:r>
              <a:rPr lang="sv-SE" dirty="0" smtClean="0"/>
              <a:t>Andra strategier än sjukvård </a:t>
            </a:r>
          </a:p>
          <a:p>
            <a:r>
              <a:rPr lang="sv-SE" dirty="0" smtClean="0"/>
              <a:t>Ökad integration	</a:t>
            </a:r>
          </a:p>
          <a:p>
            <a:endParaRPr lang="sv-SE" dirty="0"/>
          </a:p>
          <a:p>
            <a:endParaRPr lang="sv-SE" dirty="0"/>
          </a:p>
          <a:p>
            <a:r>
              <a:rPr lang="sv-SE" dirty="0" smtClean="0"/>
              <a:t>Ett bra komplettering till sedvanlig vård</a:t>
            </a:r>
          </a:p>
          <a:p>
            <a:r>
              <a:rPr lang="sv-SE" dirty="0" smtClean="0"/>
              <a:t>Ökade kunskaper om målgruppen</a:t>
            </a:r>
          </a:p>
          <a:p>
            <a:r>
              <a:rPr lang="sv-SE" dirty="0" smtClean="0"/>
              <a:t>Ökat samarbete mellan professioner</a:t>
            </a:r>
          </a:p>
          <a:p>
            <a:r>
              <a:rPr lang="sv-SE" dirty="0" smtClean="0"/>
              <a:t>Ökat samarbete mellan organisationer</a:t>
            </a:r>
          </a:p>
          <a:p>
            <a:endParaRPr lang="sv-SE" dirty="0" smtClean="0"/>
          </a:p>
          <a:p>
            <a:endParaRPr lang="sv-SE" dirty="0" smtClean="0"/>
          </a:p>
          <a:p>
            <a:r>
              <a:rPr lang="sv-SE" sz="2800" dirty="0" smtClean="0"/>
              <a:t>Kostnader</a:t>
            </a:r>
            <a:endParaRPr lang="sv-SE" sz="2400" dirty="0" smtClean="0"/>
          </a:p>
          <a:p>
            <a:endParaRPr lang="sv-SE" dirty="0"/>
          </a:p>
          <a:p>
            <a:r>
              <a:rPr lang="sv-SE" dirty="0" smtClean="0"/>
              <a:t>					Vårdkontakter </a:t>
            </a:r>
            <a:r>
              <a:rPr lang="sv-SE" dirty="0"/>
              <a:t>läkare 35% </a:t>
            </a:r>
          </a:p>
          <a:p>
            <a:r>
              <a:rPr lang="sv-SE" dirty="0"/>
              <a:t>Beräknat på </a:t>
            </a:r>
          </a:p>
          <a:p>
            <a:r>
              <a:rPr lang="sv-SE" dirty="0" smtClean="0"/>
              <a:t>					Vårdkontakter </a:t>
            </a:r>
            <a:r>
              <a:rPr lang="sv-SE" dirty="0"/>
              <a:t>övriga 65%</a:t>
            </a:r>
          </a:p>
          <a:p>
            <a:endParaRPr lang="en-GB" dirty="0"/>
          </a:p>
        </p:txBody>
      </p:sp>
      <p:sp>
        <p:nvSpPr>
          <p:cNvPr id="21" name="textruta 20"/>
          <p:cNvSpPr txBox="1"/>
          <p:nvPr/>
        </p:nvSpPr>
        <p:spPr>
          <a:xfrm>
            <a:off x="5640404" y="1886552"/>
            <a:ext cx="1298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Deltagaren</a:t>
            </a:r>
          </a:p>
        </p:txBody>
      </p:sp>
      <p:sp>
        <p:nvSpPr>
          <p:cNvPr id="22" name="Höger klammerparentes 21"/>
          <p:cNvSpPr/>
          <p:nvPr/>
        </p:nvSpPr>
        <p:spPr>
          <a:xfrm>
            <a:off x="5101389" y="1742173"/>
            <a:ext cx="269508" cy="83739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ruta 22"/>
          <p:cNvSpPr txBox="1"/>
          <p:nvPr/>
        </p:nvSpPr>
        <p:spPr>
          <a:xfrm>
            <a:off x="6155859" y="3241928"/>
            <a:ext cx="1719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Organisationen</a:t>
            </a:r>
          </a:p>
        </p:txBody>
      </p:sp>
      <p:sp>
        <p:nvSpPr>
          <p:cNvPr id="24" name="Höger klammerparentes 23"/>
          <p:cNvSpPr/>
          <p:nvPr/>
        </p:nvSpPr>
        <p:spPr>
          <a:xfrm>
            <a:off x="5755908" y="2945331"/>
            <a:ext cx="211756" cy="96252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Höger klammerparentes 26"/>
          <p:cNvSpPr/>
          <p:nvPr/>
        </p:nvSpPr>
        <p:spPr>
          <a:xfrm>
            <a:off x="3320716" y="5265019"/>
            <a:ext cx="221381" cy="74114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83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g Ost">
      <a:majorFont>
        <a:latin typeface="Georgi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83</TotalTime>
  <Words>394</Words>
  <Application>Microsoft Office PowerPoint</Application>
  <PresentationFormat>Bildspel på skärmen (4:3)</PresentationFormat>
  <Paragraphs>239</Paragraphs>
  <Slides>8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9" baseType="lpstr">
      <vt:lpstr>blank</vt:lpstr>
      <vt:lpstr>PowerPoint-presentation</vt:lpstr>
      <vt:lpstr>PowerPoint-presentation</vt:lpstr>
      <vt:lpstr>PowerPoint-presentation</vt:lpstr>
      <vt:lpstr>Ackulturation</vt:lpstr>
      <vt:lpstr>PowerPoint-presentation</vt:lpstr>
      <vt:lpstr>PowerPoint-presentation</vt:lpstr>
      <vt:lpstr>PowerPoint-presentation</vt:lpstr>
      <vt:lpstr>PowerPoint-presentation</vt:lpstr>
    </vt:vector>
  </TitlesOfParts>
  <Company>Landstinget i Östergötland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Waldemarson Hanna</dc:creator>
  <cp:lastModifiedBy>Mossberg Maghsoudi Rose-Marie</cp:lastModifiedBy>
  <cp:revision>38</cp:revision>
  <dcterms:created xsi:type="dcterms:W3CDTF">2015-09-17T11:17:27Z</dcterms:created>
  <dcterms:modified xsi:type="dcterms:W3CDTF">2015-11-13T07:45:04Z</dcterms:modified>
</cp:coreProperties>
</file>