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4" r:id="rId3"/>
    <p:sldId id="271" r:id="rId4"/>
    <p:sldId id="265" r:id="rId5"/>
    <p:sldId id="257" r:id="rId6"/>
    <p:sldId id="267" r:id="rId7"/>
    <p:sldId id="259" r:id="rId8"/>
    <p:sldId id="270" r:id="rId9"/>
    <p:sldId id="260" r:id="rId10"/>
    <p:sldId id="272" r:id="rId11"/>
    <p:sldId id="263" r:id="rId12"/>
    <p:sldId id="264" r:id="rId13"/>
    <p:sldId id="273" r:id="rId14"/>
    <p:sldId id="268" r:id="rId15"/>
    <p:sldId id="269" r:id="rId16"/>
    <p:sldId id="261" r:id="rId1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F84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BIG_Q3_SERVER\Q3\USERS\SAAI00\Profil\Mina%20Dokument\F&#246;rb&#228;ttringsarbete\Osteoporos%20f&#246;rb&#228;ttringsarbete%20diagram%202jun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tx>
        <c:rich>
          <a:bodyPr/>
          <a:lstStyle/>
          <a:p>
            <a:pPr algn="ctr">
              <a:defRPr/>
            </a:pPr>
            <a:r>
              <a:rPr lang="sv-SE" sz="1800" b="1" i="0" baseline="0"/>
              <a:t>Osteoporos i primärvården</a:t>
            </a:r>
          </a:p>
          <a:p>
            <a:pPr algn="ctr">
              <a:defRPr/>
            </a:pPr>
            <a:r>
              <a:rPr lang="sv-SE" sz="1200" b="1" i="0" baseline="0"/>
              <a:t>Screening  med hjälp av verktyget FRAX (WHO fracture risk assessment tool).  </a:t>
            </a:r>
          </a:p>
          <a:p>
            <a:pPr algn="ctr">
              <a:defRPr/>
            </a:pPr>
            <a:r>
              <a:rPr lang="sv-SE" sz="1200" b="1" i="0" baseline="0"/>
              <a:t>Vårdcentralen Visby Norr. Resultatmått</a:t>
            </a:r>
            <a:endParaRPr lang="sv-SE" sz="120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Blad1!$A$11</c:f>
              <c:strCache>
                <c:ptCount val="1"/>
                <c:pt idx="0">
                  <c:v>FRAXade patienter</c:v>
                </c:pt>
              </c:strCache>
            </c:strRef>
          </c:tx>
          <c:marker>
            <c:symbol val="none"/>
          </c:marker>
          <c:cat>
            <c:strRef>
              <c:f>Blad1!$C$10:$AE$10</c:f>
              <c:strCache>
                <c:ptCount val="29"/>
                <c:pt idx="0">
                  <c:v>Vecka 46</c:v>
                </c:pt>
                <c:pt idx="1">
                  <c:v>Vecka 47</c:v>
                </c:pt>
                <c:pt idx="2">
                  <c:v>Vecka 48</c:v>
                </c:pt>
                <c:pt idx="3">
                  <c:v>Vecka 49</c:v>
                </c:pt>
                <c:pt idx="4">
                  <c:v>Vecka 50</c:v>
                </c:pt>
                <c:pt idx="5">
                  <c:v>Vecka 51</c:v>
                </c:pt>
                <c:pt idx="6">
                  <c:v>Vecka 52</c:v>
                </c:pt>
                <c:pt idx="7">
                  <c:v>Vecka 1</c:v>
                </c:pt>
                <c:pt idx="8">
                  <c:v>Vecka 2</c:v>
                </c:pt>
                <c:pt idx="9">
                  <c:v>Vecka 3</c:v>
                </c:pt>
                <c:pt idx="10">
                  <c:v>Vecka 4</c:v>
                </c:pt>
                <c:pt idx="11">
                  <c:v>Vecka 5</c:v>
                </c:pt>
                <c:pt idx="12">
                  <c:v>Vecka 6</c:v>
                </c:pt>
                <c:pt idx="13">
                  <c:v>Vecka7</c:v>
                </c:pt>
                <c:pt idx="14">
                  <c:v>Vecka8</c:v>
                </c:pt>
                <c:pt idx="15">
                  <c:v>Vecka9</c:v>
                </c:pt>
                <c:pt idx="16">
                  <c:v>Vecka10</c:v>
                </c:pt>
                <c:pt idx="17">
                  <c:v>Vecka11</c:v>
                </c:pt>
                <c:pt idx="18">
                  <c:v>Vecka12</c:v>
                </c:pt>
                <c:pt idx="19">
                  <c:v>Vecka13</c:v>
                </c:pt>
                <c:pt idx="20">
                  <c:v>Vecka14</c:v>
                </c:pt>
                <c:pt idx="21">
                  <c:v>Vecka 15</c:v>
                </c:pt>
                <c:pt idx="22">
                  <c:v>Vecka 16</c:v>
                </c:pt>
                <c:pt idx="23">
                  <c:v>Vecka 17</c:v>
                </c:pt>
                <c:pt idx="24">
                  <c:v>Vecka 18</c:v>
                </c:pt>
                <c:pt idx="25">
                  <c:v>Vecka 19</c:v>
                </c:pt>
                <c:pt idx="26">
                  <c:v>Vecka 20</c:v>
                </c:pt>
                <c:pt idx="27">
                  <c:v>Vecka 21</c:v>
                </c:pt>
                <c:pt idx="28">
                  <c:v>Vecka 22</c:v>
                </c:pt>
              </c:strCache>
            </c:strRef>
          </c:cat>
          <c:val>
            <c:numRef>
              <c:f>Blad1!$B$11:$AE$11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  <c:pt idx="5">
                  <c:v>10</c:v>
                </c:pt>
                <c:pt idx="6">
                  <c:v>11</c:v>
                </c:pt>
                <c:pt idx="7">
                  <c:v>11</c:v>
                </c:pt>
                <c:pt idx="8">
                  <c:v>11</c:v>
                </c:pt>
                <c:pt idx="9">
                  <c:v>17</c:v>
                </c:pt>
                <c:pt idx="10">
                  <c:v>23</c:v>
                </c:pt>
                <c:pt idx="11">
                  <c:v>23</c:v>
                </c:pt>
                <c:pt idx="12">
                  <c:v>26</c:v>
                </c:pt>
                <c:pt idx="13">
                  <c:v>29</c:v>
                </c:pt>
                <c:pt idx="14">
                  <c:v>32</c:v>
                </c:pt>
                <c:pt idx="15">
                  <c:v>36</c:v>
                </c:pt>
                <c:pt idx="16">
                  <c:v>39</c:v>
                </c:pt>
                <c:pt idx="17">
                  <c:v>41</c:v>
                </c:pt>
                <c:pt idx="18">
                  <c:v>42</c:v>
                </c:pt>
                <c:pt idx="19">
                  <c:v>49</c:v>
                </c:pt>
                <c:pt idx="20">
                  <c:v>55</c:v>
                </c:pt>
                <c:pt idx="21">
                  <c:v>56</c:v>
                </c:pt>
                <c:pt idx="22">
                  <c:v>59</c:v>
                </c:pt>
                <c:pt idx="23">
                  <c:v>60</c:v>
                </c:pt>
                <c:pt idx="24">
                  <c:v>65</c:v>
                </c:pt>
                <c:pt idx="25">
                  <c:v>66</c:v>
                </c:pt>
                <c:pt idx="26">
                  <c:v>66</c:v>
                </c:pt>
                <c:pt idx="27">
                  <c:v>66</c:v>
                </c:pt>
                <c:pt idx="28">
                  <c:v>70</c:v>
                </c:pt>
                <c:pt idx="29">
                  <c:v>72</c:v>
                </c:pt>
              </c:numCache>
            </c:numRef>
          </c:val>
        </c:ser>
        <c:ser>
          <c:idx val="1"/>
          <c:order val="1"/>
          <c:tx>
            <c:strRef>
              <c:f>Blad1!$A$12</c:f>
              <c:strCache>
                <c:ptCount val="1"/>
                <c:pt idx="0">
                  <c:v>Hög/medelrisk för osteoporos</c:v>
                </c:pt>
              </c:strCache>
            </c:strRef>
          </c:tx>
          <c:marker>
            <c:symbol val="none"/>
          </c:marker>
          <c:cat>
            <c:strRef>
              <c:f>Blad1!$B$10:$Y$10</c:f>
              <c:strCache>
                <c:ptCount val="24"/>
                <c:pt idx="1">
                  <c:v>Vecka 46</c:v>
                </c:pt>
                <c:pt idx="2">
                  <c:v>Vecka 47</c:v>
                </c:pt>
                <c:pt idx="3">
                  <c:v>Vecka 48</c:v>
                </c:pt>
                <c:pt idx="4">
                  <c:v>Vecka 49</c:v>
                </c:pt>
                <c:pt idx="5">
                  <c:v>Vecka 50</c:v>
                </c:pt>
                <c:pt idx="6">
                  <c:v>Vecka 51</c:v>
                </c:pt>
                <c:pt idx="7">
                  <c:v>Vecka 52</c:v>
                </c:pt>
                <c:pt idx="8">
                  <c:v>Vecka 1</c:v>
                </c:pt>
                <c:pt idx="9">
                  <c:v>Vecka 2</c:v>
                </c:pt>
                <c:pt idx="10">
                  <c:v>Vecka 3</c:v>
                </c:pt>
                <c:pt idx="11">
                  <c:v>Vecka 4</c:v>
                </c:pt>
                <c:pt idx="12">
                  <c:v>Vecka 5</c:v>
                </c:pt>
                <c:pt idx="13">
                  <c:v>Vecka 6</c:v>
                </c:pt>
                <c:pt idx="14">
                  <c:v>Vecka7</c:v>
                </c:pt>
                <c:pt idx="15">
                  <c:v>Vecka8</c:v>
                </c:pt>
                <c:pt idx="16">
                  <c:v>Vecka9</c:v>
                </c:pt>
                <c:pt idx="17">
                  <c:v>Vecka10</c:v>
                </c:pt>
                <c:pt idx="18">
                  <c:v>Vecka11</c:v>
                </c:pt>
                <c:pt idx="19">
                  <c:v>Vecka12</c:v>
                </c:pt>
                <c:pt idx="20">
                  <c:v>Vecka13</c:v>
                </c:pt>
                <c:pt idx="21">
                  <c:v>Vecka14</c:v>
                </c:pt>
                <c:pt idx="22">
                  <c:v>Vecka 15</c:v>
                </c:pt>
                <c:pt idx="23">
                  <c:v>Vecka 16</c:v>
                </c:pt>
              </c:strCache>
            </c:strRef>
          </c:cat>
          <c:val>
            <c:numRef>
              <c:f>Blad1!$B$12:$AE$12</c:f>
              <c:numCache>
                <c:formatCode>General</c:formatCode>
                <c:ptCount val="3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7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14</c:v>
                </c:pt>
                <c:pt idx="10">
                  <c:v>17</c:v>
                </c:pt>
                <c:pt idx="11">
                  <c:v>17</c:v>
                </c:pt>
                <c:pt idx="12">
                  <c:v>19</c:v>
                </c:pt>
                <c:pt idx="13">
                  <c:v>21</c:v>
                </c:pt>
                <c:pt idx="14">
                  <c:v>24</c:v>
                </c:pt>
                <c:pt idx="15">
                  <c:v>27</c:v>
                </c:pt>
                <c:pt idx="16">
                  <c:v>29</c:v>
                </c:pt>
                <c:pt idx="17">
                  <c:v>30</c:v>
                </c:pt>
                <c:pt idx="18">
                  <c:v>31</c:v>
                </c:pt>
                <c:pt idx="19">
                  <c:v>34</c:v>
                </c:pt>
                <c:pt idx="20">
                  <c:v>37</c:v>
                </c:pt>
                <c:pt idx="21">
                  <c:v>38</c:v>
                </c:pt>
                <c:pt idx="22">
                  <c:v>41</c:v>
                </c:pt>
                <c:pt idx="23">
                  <c:v>41</c:v>
                </c:pt>
                <c:pt idx="24">
                  <c:v>44</c:v>
                </c:pt>
                <c:pt idx="25">
                  <c:v>44</c:v>
                </c:pt>
                <c:pt idx="26">
                  <c:v>44</c:v>
                </c:pt>
                <c:pt idx="27">
                  <c:v>44</c:v>
                </c:pt>
                <c:pt idx="28">
                  <c:v>47</c:v>
                </c:pt>
                <c:pt idx="29">
                  <c:v>48</c:v>
                </c:pt>
              </c:numCache>
            </c:numRef>
          </c:val>
        </c:ser>
        <c:ser>
          <c:idx val="2"/>
          <c:order val="2"/>
          <c:tx>
            <c:strRef>
              <c:f>Blad1!$A$13</c:f>
              <c:strCache>
                <c:ptCount val="1"/>
                <c:pt idx="0">
                  <c:v>Låg risk för osteoporos</c:v>
                </c:pt>
              </c:strCache>
            </c:strRef>
          </c:tx>
          <c:marker>
            <c:symbol val="none"/>
          </c:marker>
          <c:cat>
            <c:strRef>
              <c:f>Blad1!$B$10:$AE$10</c:f>
              <c:strCache>
                <c:ptCount val="30"/>
                <c:pt idx="1">
                  <c:v>Vecka 46</c:v>
                </c:pt>
                <c:pt idx="2">
                  <c:v>Vecka 47</c:v>
                </c:pt>
                <c:pt idx="3">
                  <c:v>Vecka 48</c:v>
                </c:pt>
                <c:pt idx="4">
                  <c:v>Vecka 49</c:v>
                </c:pt>
                <c:pt idx="5">
                  <c:v>Vecka 50</c:v>
                </c:pt>
                <c:pt idx="6">
                  <c:v>Vecka 51</c:v>
                </c:pt>
                <c:pt idx="7">
                  <c:v>Vecka 52</c:v>
                </c:pt>
                <c:pt idx="8">
                  <c:v>Vecka 1</c:v>
                </c:pt>
                <c:pt idx="9">
                  <c:v>Vecka 2</c:v>
                </c:pt>
                <c:pt idx="10">
                  <c:v>Vecka 3</c:v>
                </c:pt>
                <c:pt idx="11">
                  <c:v>Vecka 4</c:v>
                </c:pt>
                <c:pt idx="12">
                  <c:v>Vecka 5</c:v>
                </c:pt>
                <c:pt idx="13">
                  <c:v>Vecka 6</c:v>
                </c:pt>
                <c:pt idx="14">
                  <c:v>Vecka7</c:v>
                </c:pt>
                <c:pt idx="15">
                  <c:v>Vecka8</c:v>
                </c:pt>
                <c:pt idx="16">
                  <c:v>Vecka9</c:v>
                </c:pt>
                <c:pt idx="17">
                  <c:v>Vecka10</c:v>
                </c:pt>
                <c:pt idx="18">
                  <c:v>Vecka11</c:v>
                </c:pt>
                <c:pt idx="19">
                  <c:v>Vecka12</c:v>
                </c:pt>
                <c:pt idx="20">
                  <c:v>Vecka13</c:v>
                </c:pt>
                <c:pt idx="21">
                  <c:v>Vecka14</c:v>
                </c:pt>
                <c:pt idx="22">
                  <c:v>Vecka 15</c:v>
                </c:pt>
                <c:pt idx="23">
                  <c:v>Vecka 16</c:v>
                </c:pt>
                <c:pt idx="24">
                  <c:v>Vecka 17</c:v>
                </c:pt>
                <c:pt idx="25">
                  <c:v>Vecka 18</c:v>
                </c:pt>
                <c:pt idx="26">
                  <c:v>Vecka 19</c:v>
                </c:pt>
                <c:pt idx="27">
                  <c:v>Vecka 20</c:v>
                </c:pt>
                <c:pt idx="28">
                  <c:v>Vecka 21</c:v>
                </c:pt>
                <c:pt idx="29">
                  <c:v>Vecka 22</c:v>
                </c:pt>
              </c:strCache>
            </c:strRef>
          </c:cat>
          <c:val>
            <c:numRef>
              <c:f>Blad1!$B$13:$AE$13</c:f>
              <c:numCache>
                <c:formatCode>General</c:formatCode>
                <c:ptCount val="3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6</c:v>
                </c:pt>
                <c:pt idx="11">
                  <c:v>6</c:v>
                </c:pt>
                <c:pt idx="12">
                  <c:v>7</c:v>
                </c:pt>
                <c:pt idx="13">
                  <c:v>8</c:v>
                </c:pt>
                <c:pt idx="14">
                  <c:v>8</c:v>
                </c:pt>
                <c:pt idx="15">
                  <c:v>9</c:v>
                </c:pt>
                <c:pt idx="16">
                  <c:v>10</c:v>
                </c:pt>
                <c:pt idx="17">
                  <c:v>11</c:v>
                </c:pt>
                <c:pt idx="18">
                  <c:v>11</c:v>
                </c:pt>
                <c:pt idx="19">
                  <c:v>15</c:v>
                </c:pt>
                <c:pt idx="20">
                  <c:v>18</c:v>
                </c:pt>
                <c:pt idx="21">
                  <c:v>18</c:v>
                </c:pt>
                <c:pt idx="22">
                  <c:v>18</c:v>
                </c:pt>
                <c:pt idx="23">
                  <c:v>19</c:v>
                </c:pt>
                <c:pt idx="24">
                  <c:v>21</c:v>
                </c:pt>
                <c:pt idx="25">
                  <c:v>22</c:v>
                </c:pt>
                <c:pt idx="26">
                  <c:v>22</c:v>
                </c:pt>
                <c:pt idx="27">
                  <c:v>22</c:v>
                </c:pt>
                <c:pt idx="28">
                  <c:v>23</c:v>
                </c:pt>
                <c:pt idx="29">
                  <c:v>24</c:v>
                </c:pt>
              </c:numCache>
            </c:numRef>
          </c:val>
        </c:ser>
        <c:ser>
          <c:idx val="3"/>
          <c:order val="3"/>
          <c:tx>
            <c:strRef>
              <c:f>Blad1!$A$19</c:f>
              <c:strCache>
                <c:ptCount val="1"/>
                <c:pt idx="0">
                  <c:v>mål 50st FRAXade patienter</c:v>
                </c:pt>
              </c:strCache>
            </c:strRef>
          </c:tx>
          <c:marker>
            <c:symbol val="none"/>
          </c:marker>
          <c:cat>
            <c:strRef>
              <c:f>Blad1!$B$10:$Y$10</c:f>
              <c:strCache>
                <c:ptCount val="24"/>
                <c:pt idx="1">
                  <c:v>Vecka 46</c:v>
                </c:pt>
                <c:pt idx="2">
                  <c:v>Vecka 47</c:v>
                </c:pt>
                <c:pt idx="3">
                  <c:v>Vecka 48</c:v>
                </c:pt>
                <c:pt idx="4">
                  <c:v>Vecka 49</c:v>
                </c:pt>
                <c:pt idx="5">
                  <c:v>Vecka 50</c:v>
                </c:pt>
                <c:pt idx="6">
                  <c:v>Vecka 51</c:v>
                </c:pt>
                <c:pt idx="7">
                  <c:v>Vecka 52</c:v>
                </c:pt>
                <c:pt idx="8">
                  <c:v>Vecka 1</c:v>
                </c:pt>
                <c:pt idx="9">
                  <c:v>Vecka 2</c:v>
                </c:pt>
                <c:pt idx="10">
                  <c:v>Vecka 3</c:v>
                </c:pt>
                <c:pt idx="11">
                  <c:v>Vecka 4</c:v>
                </c:pt>
                <c:pt idx="12">
                  <c:v>Vecka 5</c:v>
                </c:pt>
                <c:pt idx="13">
                  <c:v>Vecka 6</c:v>
                </c:pt>
                <c:pt idx="14">
                  <c:v>Vecka7</c:v>
                </c:pt>
                <c:pt idx="15">
                  <c:v>Vecka8</c:v>
                </c:pt>
                <c:pt idx="16">
                  <c:v>Vecka9</c:v>
                </c:pt>
                <c:pt idx="17">
                  <c:v>Vecka10</c:v>
                </c:pt>
                <c:pt idx="18">
                  <c:v>Vecka11</c:v>
                </c:pt>
                <c:pt idx="19">
                  <c:v>Vecka12</c:v>
                </c:pt>
                <c:pt idx="20">
                  <c:v>Vecka13</c:v>
                </c:pt>
                <c:pt idx="21">
                  <c:v>Vecka14</c:v>
                </c:pt>
                <c:pt idx="22">
                  <c:v>Vecka 15</c:v>
                </c:pt>
                <c:pt idx="23">
                  <c:v>Vecka 16</c:v>
                </c:pt>
              </c:strCache>
            </c:strRef>
          </c:cat>
          <c:val>
            <c:numRef>
              <c:f>Blad1!$B$19:$AE$19</c:f>
              <c:numCache>
                <c:formatCode>General</c:formatCode>
                <c:ptCount val="30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50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50</c:v>
                </c:pt>
                <c:pt idx="20">
                  <c:v>50</c:v>
                </c:pt>
                <c:pt idx="21">
                  <c:v>50</c:v>
                </c:pt>
                <c:pt idx="22">
                  <c:v>50</c:v>
                </c:pt>
                <c:pt idx="23">
                  <c:v>50</c:v>
                </c:pt>
                <c:pt idx="24">
                  <c:v>50</c:v>
                </c:pt>
                <c:pt idx="25">
                  <c:v>50</c:v>
                </c:pt>
                <c:pt idx="26">
                  <c:v>50</c:v>
                </c:pt>
                <c:pt idx="27">
                  <c:v>50</c:v>
                </c:pt>
                <c:pt idx="28">
                  <c:v>50</c:v>
                </c:pt>
                <c:pt idx="29">
                  <c:v>50</c:v>
                </c:pt>
              </c:numCache>
            </c:numRef>
          </c:val>
        </c:ser>
        <c:ser>
          <c:idx val="5"/>
          <c:order val="4"/>
          <c:tx>
            <c:strRef>
              <c:f>Blad1!$A$16</c:f>
              <c:strCache>
                <c:ptCount val="1"/>
                <c:pt idx="0">
                  <c:v>Antal DXA-svar</c:v>
                </c:pt>
              </c:strCache>
            </c:strRef>
          </c:tx>
          <c:marker>
            <c:symbol val="none"/>
          </c:marker>
          <c:cat>
            <c:strRef>
              <c:f>Blad1!$B$10:$Y$10</c:f>
              <c:strCache>
                <c:ptCount val="24"/>
                <c:pt idx="1">
                  <c:v>Vecka 46</c:v>
                </c:pt>
                <c:pt idx="2">
                  <c:v>Vecka 47</c:v>
                </c:pt>
                <c:pt idx="3">
                  <c:v>Vecka 48</c:v>
                </c:pt>
                <c:pt idx="4">
                  <c:v>Vecka 49</c:v>
                </c:pt>
                <c:pt idx="5">
                  <c:v>Vecka 50</c:v>
                </c:pt>
                <c:pt idx="6">
                  <c:v>Vecka 51</c:v>
                </c:pt>
                <c:pt idx="7">
                  <c:v>Vecka 52</c:v>
                </c:pt>
                <c:pt idx="8">
                  <c:v>Vecka 1</c:v>
                </c:pt>
                <c:pt idx="9">
                  <c:v>Vecka 2</c:v>
                </c:pt>
                <c:pt idx="10">
                  <c:v>Vecka 3</c:v>
                </c:pt>
                <c:pt idx="11">
                  <c:v>Vecka 4</c:v>
                </c:pt>
                <c:pt idx="12">
                  <c:v>Vecka 5</c:v>
                </c:pt>
                <c:pt idx="13">
                  <c:v>Vecka 6</c:v>
                </c:pt>
                <c:pt idx="14">
                  <c:v>Vecka7</c:v>
                </c:pt>
                <c:pt idx="15">
                  <c:v>Vecka8</c:v>
                </c:pt>
                <c:pt idx="16">
                  <c:v>Vecka9</c:v>
                </c:pt>
                <c:pt idx="17">
                  <c:v>Vecka10</c:v>
                </c:pt>
                <c:pt idx="18">
                  <c:v>Vecka11</c:v>
                </c:pt>
                <c:pt idx="19">
                  <c:v>Vecka12</c:v>
                </c:pt>
                <c:pt idx="20">
                  <c:v>Vecka13</c:v>
                </c:pt>
                <c:pt idx="21">
                  <c:v>Vecka14</c:v>
                </c:pt>
                <c:pt idx="22">
                  <c:v>Vecka 15</c:v>
                </c:pt>
                <c:pt idx="23">
                  <c:v>Vecka 16</c:v>
                </c:pt>
              </c:strCache>
            </c:strRef>
          </c:cat>
          <c:val>
            <c:numRef>
              <c:f>Blad1!$B$16:$Y$16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2</c:v>
                </c:pt>
                <c:pt idx="15">
                  <c:v>2</c:v>
                </c:pt>
                <c:pt idx="16">
                  <c:v>5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8</c:v>
                </c:pt>
                <c:pt idx="21">
                  <c:v>11</c:v>
                </c:pt>
                <c:pt idx="22">
                  <c:v>15</c:v>
                </c:pt>
              </c:numCache>
            </c:numRef>
          </c:val>
        </c:ser>
        <c:ser>
          <c:idx val="6"/>
          <c:order val="5"/>
          <c:tx>
            <c:strRef>
              <c:f>Blad1!$A$17</c:f>
              <c:strCache>
                <c:ptCount val="1"/>
                <c:pt idx="0">
                  <c:v>Osteoporos-diagnos</c:v>
                </c:pt>
              </c:strCache>
            </c:strRef>
          </c:tx>
          <c:marker>
            <c:symbol val="none"/>
          </c:marker>
          <c:cat>
            <c:strRef>
              <c:f>Blad1!$B$10:$Y$10</c:f>
              <c:strCache>
                <c:ptCount val="24"/>
                <c:pt idx="1">
                  <c:v>Vecka 46</c:v>
                </c:pt>
                <c:pt idx="2">
                  <c:v>Vecka 47</c:v>
                </c:pt>
                <c:pt idx="3">
                  <c:v>Vecka 48</c:v>
                </c:pt>
                <c:pt idx="4">
                  <c:v>Vecka 49</c:v>
                </c:pt>
                <c:pt idx="5">
                  <c:v>Vecka 50</c:v>
                </c:pt>
                <c:pt idx="6">
                  <c:v>Vecka 51</c:v>
                </c:pt>
                <c:pt idx="7">
                  <c:v>Vecka 52</c:v>
                </c:pt>
                <c:pt idx="8">
                  <c:v>Vecka 1</c:v>
                </c:pt>
                <c:pt idx="9">
                  <c:v>Vecka 2</c:v>
                </c:pt>
                <c:pt idx="10">
                  <c:v>Vecka 3</c:v>
                </c:pt>
                <c:pt idx="11">
                  <c:v>Vecka 4</c:v>
                </c:pt>
                <c:pt idx="12">
                  <c:v>Vecka 5</c:v>
                </c:pt>
                <c:pt idx="13">
                  <c:v>Vecka 6</c:v>
                </c:pt>
                <c:pt idx="14">
                  <c:v>Vecka7</c:v>
                </c:pt>
                <c:pt idx="15">
                  <c:v>Vecka8</c:v>
                </c:pt>
                <c:pt idx="16">
                  <c:v>Vecka9</c:v>
                </c:pt>
                <c:pt idx="17">
                  <c:v>Vecka10</c:v>
                </c:pt>
                <c:pt idx="18">
                  <c:v>Vecka11</c:v>
                </c:pt>
                <c:pt idx="19">
                  <c:v>Vecka12</c:v>
                </c:pt>
                <c:pt idx="20">
                  <c:v>Vecka13</c:v>
                </c:pt>
                <c:pt idx="21">
                  <c:v>Vecka14</c:v>
                </c:pt>
                <c:pt idx="22">
                  <c:v>Vecka 15</c:v>
                </c:pt>
                <c:pt idx="23">
                  <c:v>Vecka 16</c:v>
                </c:pt>
              </c:strCache>
            </c:strRef>
          </c:cat>
          <c:val>
            <c:numRef>
              <c:f>Blad1!$B$17:$Y$17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2</c:v>
                </c:pt>
                <c:pt idx="15">
                  <c:v>2</c:v>
                </c:pt>
                <c:pt idx="16">
                  <c:v>5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8</c:v>
                </c:pt>
                <c:pt idx="21">
                  <c:v>10</c:v>
                </c:pt>
                <c:pt idx="22">
                  <c:v>10</c:v>
                </c:pt>
              </c:numCache>
            </c:numRef>
          </c:val>
        </c:ser>
        <c:marker val="1"/>
        <c:axId val="73947008"/>
        <c:axId val="73948544"/>
      </c:lineChart>
      <c:catAx>
        <c:axId val="73947008"/>
        <c:scaling>
          <c:orientation val="minMax"/>
        </c:scaling>
        <c:axPos val="b"/>
        <c:tickLblPos val="nextTo"/>
        <c:crossAx val="73948544"/>
        <c:crosses val="autoZero"/>
        <c:auto val="1"/>
        <c:lblAlgn val="ctr"/>
        <c:lblOffset val="100"/>
      </c:catAx>
      <c:valAx>
        <c:axId val="73948544"/>
        <c:scaling>
          <c:orientation val="minMax"/>
        </c:scaling>
        <c:axPos val="l"/>
        <c:majorGridlines/>
        <c:numFmt formatCode="General" sourceLinked="1"/>
        <c:tickLblPos val="nextTo"/>
        <c:crossAx val="73947008"/>
        <c:crosses val="autoZero"/>
        <c:crossBetween val="between"/>
      </c:valAx>
    </c:plotArea>
    <c:legend>
      <c:legendPos val="r"/>
      <c:legendEntry>
        <c:idx val="3"/>
        <c:delete val="1"/>
      </c:legendEntry>
      <c:layout/>
    </c:legend>
    <c:plotVisOnly val="1"/>
  </c:chart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7D8703-4289-4B05-9936-6A8EAE52DC0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3F39C44-B634-454B-BC9B-2A2DAF6355F2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v-SE" dirty="0" err="1" smtClean="0"/>
            <a:t>Primärvårds-patient</a:t>
          </a:r>
          <a:endParaRPr lang="sv-SE" dirty="0"/>
        </a:p>
      </dgm:t>
    </dgm:pt>
    <dgm:pt modelId="{F0B916B0-C6E5-4686-B1DB-91F1B5B8130F}" type="parTrans" cxnId="{CE086467-31A4-451C-B12F-E224CE2A255B}">
      <dgm:prSet/>
      <dgm:spPr/>
      <dgm:t>
        <a:bodyPr/>
        <a:lstStyle/>
        <a:p>
          <a:endParaRPr lang="sv-SE"/>
        </a:p>
      </dgm:t>
    </dgm:pt>
    <dgm:pt modelId="{CEE53939-DE21-499F-9DF1-A7961789EDFB}" type="sibTrans" cxnId="{CE086467-31A4-451C-B12F-E224CE2A255B}">
      <dgm:prSet/>
      <dgm:spPr/>
      <dgm:t>
        <a:bodyPr/>
        <a:lstStyle/>
        <a:p>
          <a:endParaRPr lang="sv-SE"/>
        </a:p>
      </dgm:t>
    </dgm:pt>
    <dgm:pt modelId="{E8C8250A-4738-4711-A7A2-ACE1BC7E5B84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v-SE" dirty="0"/>
            <a:t>+65år</a:t>
          </a:r>
        </a:p>
      </dgm:t>
    </dgm:pt>
    <dgm:pt modelId="{827C7C09-7C92-4E40-9D06-C12D7ADF93BD}" type="parTrans" cxnId="{269435F6-DCF9-49CF-B723-268B449AF1CB}">
      <dgm:prSet/>
      <dgm:spPr/>
      <dgm:t>
        <a:bodyPr/>
        <a:lstStyle/>
        <a:p>
          <a:endParaRPr lang="sv-SE"/>
        </a:p>
      </dgm:t>
    </dgm:pt>
    <dgm:pt modelId="{88544B5E-83CD-433F-831A-D2ED8DE23326}" type="sibTrans" cxnId="{269435F6-DCF9-49CF-B723-268B449AF1CB}">
      <dgm:prSet/>
      <dgm:spPr/>
      <dgm:t>
        <a:bodyPr/>
        <a:lstStyle/>
        <a:p>
          <a:endParaRPr lang="sv-SE"/>
        </a:p>
      </dgm:t>
    </dgm:pt>
    <dgm:pt modelId="{E960C721-C9D3-469E-B08A-C990B2990F82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v-SE" dirty="0"/>
            <a:t>ej haft </a:t>
          </a:r>
          <a:r>
            <a:rPr lang="sv-SE" dirty="0" err="1"/>
            <a:t>osteoporos-läkemedel</a:t>
          </a:r>
          <a:r>
            <a:rPr lang="sv-SE" dirty="0"/>
            <a:t> tidigare</a:t>
          </a:r>
        </a:p>
      </dgm:t>
    </dgm:pt>
    <dgm:pt modelId="{8E708E80-1E5A-4355-8E6F-A84B6BD0AB99}" type="parTrans" cxnId="{D1F4297C-663A-4976-8E08-7FC9C1C87333}">
      <dgm:prSet/>
      <dgm:spPr/>
      <dgm:t>
        <a:bodyPr/>
        <a:lstStyle/>
        <a:p>
          <a:endParaRPr lang="sv-SE"/>
        </a:p>
      </dgm:t>
    </dgm:pt>
    <dgm:pt modelId="{F6A55F35-D1F8-43EF-BCFC-4B94927ABDB4}" type="sibTrans" cxnId="{D1F4297C-663A-4976-8E08-7FC9C1C87333}">
      <dgm:prSet/>
      <dgm:spPr/>
      <dgm:t>
        <a:bodyPr/>
        <a:lstStyle/>
        <a:p>
          <a:endParaRPr lang="sv-SE"/>
        </a:p>
      </dgm:t>
    </dgm:pt>
    <dgm:pt modelId="{02B8AAAB-90A5-478F-86D4-F1E0136F9EB7}" type="pres">
      <dgm:prSet presAssocID="{657D8703-4289-4B05-9936-6A8EAE52DC0C}" presName="CompostProcess" presStyleCnt="0">
        <dgm:presLayoutVars>
          <dgm:dir/>
          <dgm:resizeHandles val="exact"/>
        </dgm:presLayoutVars>
      </dgm:prSet>
      <dgm:spPr/>
    </dgm:pt>
    <dgm:pt modelId="{8EA81583-3F49-4627-A98C-A66CD42B7308}" type="pres">
      <dgm:prSet presAssocID="{657D8703-4289-4B05-9936-6A8EAE52DC0C}" presName="arrow" presStyleLbl="bgShp" presStyleIdx="0" presStyleCnt="1" custLinFactNeighborX="-2634" custLinFactNeighborY="-1472"/>
      <dgm:spPr>
        <a:prstGeom prst="downArrow">
          <a:avLst/>
        </a:prstGeom>
      </dgm:spPr>
      <dgm:t>
        <a:bodyPr/>
        <a:lstStyle/>
        <a:p>
          <a:endParaRPr lang="sv-SE"/>
        </a:p>
      </dgm:t>
    </dgm:pt>
    <dgm:pt modelId="{333CD330-FE26-4EC0-BDEE-6130B306584D}" type="pres">
      <dgm:prSet presAssocID="{657D8703-4289-4B05-9936-6A8EAE52DC0C}" presName="linearProcess" presStyleCnt="0"/>
      <dgm:spPr/>
    </dgm:pt>
    <dgm:pt modelId="{C0BD78A5-4F3C-4490-A492-17FD08DC2E18}" type="pres">
      <dgm:prSet presAssocID="{D3F39C44-B634-454B-BC9B-2A2DAF6355F2}" presName="textNode" presStyleLbl="node1" presStyleIdx="0" presStyleCnt="3" custLinFactX="-1487" custLinFactNeighborX="-100000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7A72ED0-A3D1-4F9B-B20D-EBC6691F190D}" type="pres">
      <dgm:prSet presAssocID="{CEE53939-DE21-499F-9DF1-A7961789EDFB}" presName="sibTrans" presStyleCnt="0"/>
      <dgm:spPr/>
    </dgm:pt>
    <dgm:pt modelId="{F74BDC83-D0B9-4A74-9B3B-528F3A3ACA27}" type="pres">
      <dgm:prSet presAssocID="{E8C8250A-4738-4711-A7A2-ACE1BC7E5B84}" presName="textNode" presStyleLbl="node1" presStyleIdx="1" presStyleCnt="3" custLinFactX="-2092" custLinFactNeighborX="-100000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9521AF5-3898-43F1-856F-1E7F3456D57D}" type="pres">
      <dgm:prSet presAssocID="{88544B5E-83CD-433F-831A-D2ED8DE23326}" presName="sibTrans" presStyleCnt="0"/>
      <dgm:spPr/>
    </dgm:pt>
    <dgm:pt modelId="{FE33EFE6-2DCD-44DB-90CF-41E11F166726}" type="pres">
      <dgm:prSet presAssocID="{E960C721-C9D3-469E-B08A-C990B2990F82}" presName="textNode" presStyleLbl="node1" presStyleIdx="2" presStyleCnt="3" custLinFactX="-2092" custLinFactNeighborX="-100000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269435F6-DCF9-49CF-B723-268B449AF1CB}" srcId="{657D8703-4289-4B05-9936-6A8EAE52DC0C}" destId="{E8C8250A-4738-4711-A7A2-ACE1BC7E5B84}" srcOrd="1" destOrd="0" parTransId="{827C7C09-7C92-4E40-9D06-C12D7ADF93BD}" sibTransId="{88544B5E-83CD-433F-831A-D2ED8DE23326}"/>
    <dgm:cxn modelId="{FA47503D-CC82-447B-88AC-3A32AEEC1EE4}" type="presOf" srcId="{657D8703-4289-4B05-9936-6A8EAE52DC0C}" destId="{02B8AAAB-90A5-478F-86D4-F1E0136F9EB7}" srcOrd="0" destOrd="0" presId="urn:microsoft.com/office/officeart/2005/8/layout/hProcess9"/>
    <dgm:cxn modelId="{638F0440-BA15-4343-8535-E109CC600AD0}" type="presOf" srcId="{D3F39C44-B634-454B-BC9B-2A2DAF6355F2}" destId="{C0BD78A5-4F3C-4490-A492-17FD08DC2E18}" srcOrd="0" destOrd="0" presId="urn:microsoft.com/office/officeart/2005/8/layout/hProcess9"/>
    <dgm:cxn modelId="{CE086467-31A4-451C-B12F-E224CE2A255B}" srcId="{657D8703-4289-4B05-9936-6A8EAE52DC0C}" destId="{D3F39C44-B634-454B-BC9B-2A2DAF6355F2}" srcOrd="0" destOrd="0" parTransId="{F0B916B0-C6E5-4686-B1DB-91F1B5B8130F}" sibTransId="{CEE53939-DE21-499F-9DF1-A7961789EDFB}"/>
    <dgm:cxn modelId="{D1F4297C-663A-4976-8E08-7FC9C1C87333}" srcId="{657D8703-4289-4B05-9936-6A8EAE52DC0C}" destId="{E960C721-C9D3-469E-B08A-C990B2990F82}" srcOrd="2" destOrd="0" parTransId="{8E708E80-1E5A-4355-8E6F-A84B6BD0AB99}" sibTransId="{F6A55F35-D1F8-43EF-BCFC-4B94927ABDB4}"/>
    <dgm:cxn modelId="{030F02CF-D78C-4734-A059-68371F9B5B02}" type="presOf" srcId="{E8C8250A-4738-4711-A7A2-ACE1BC7E5B84}" destId="{F74BDC83-D0B9-4A74-9B3B-528F3A3ACA27}" srcOrd="0" destOrd="0" presId="urn:microsoft.com/office/officeart/2005/8/layout/hProcess9"/>
    <dgm:cxn modelId="{C2A8CCC7-D2F6-4D63-B03B-7B36EB82533F}" type="presOf" srcId="{E960C721-C9D3-469E-B08A-C990B2990F82}" destId="{FE33EFE6-2DCD-44DB-90CF-41E11F166726}" srcOrd="0" destOrd="0" presId="urn:microsoft.com/office/officeart/2005/8/layout/hProcess9"/>
    <dgm:cxn modelId="{7EED3C0A-DFC1-4FCC-A369-5B599E135F1A}" type="presParOf" srcId="{02B8AAAB-90A5-478F-86D4-F1E0136F9EB7}" destId="{8EA81583-3F49-4627-A98C-A66CD42B7308}" srcOrd="0" destOrd="0" presId="urn:microsoft.com/office/officeart/2005/8/layout/hProcess9"/>
    <dgm:cxn modelId="{1CF0EF04-732A-476A-91F2-31211C9318F7}" type="presParOf" srcId="{02B8AAAB-90A5-478F-86D4-F1E0136F9EB7}" destId="{333CD330-FE26-4EC0-BDEE-6130B306584D}" srcOrd="1" destOrd="0" presId="urn:microsoft.com/office/officeart/2005/8/layout/hProcess9"/>
    <dgm:cxn modelId="{CA222D90-9258-4604-B6A7-62E21F0CF499}" type="presParOf" srcId="{333CD330-FE26-4EC0-BDEE-6130B306584D}" destId="{C0BD78A5-4F3C-4490-A492-17FD08DC2E18}" srcOrd="0" destOrd="0" presId="urn:microsoft.com/office/officeart/2005/8/layout/hProcess9"/>
    <dgm:cxn modelId="{897BFF82-56EE-49E1-8E24-1AC0205DE8D6}" type="presParOf" srcId="{333CD330-FE26-4EC0-BDEE-6130B306584D}" destId="{47A72ED0-A3D1-4F9B-B20D-EBC6691F190D}" srcOrd="1" destOrd="0" presId="urn:microsoft.com/office/officeart/2005/8/layout/hProcess9"/>
    <dgm:cxn modelId="{0C8F1877-30F9-424A-A759-AE4008F4717D}" type="presParOf" srcId="{333CD330-FE26-4EC0-BDEE-6130B306584D}" destId="{F74BDC83-D0B9-4A74-9B3B-528F3A3ACA27}" srcOrd="2" destOrd="0" presId="urn:microsoft.com/office/officeart/2005/8/layout/hProcess9"/>
    <dgm:cxn modelId="{BFE3E983-D30E-4651-BAC9-9614AE04CB90}" type="presParOf" srcId="{333CD330-FE26-4EC0-BDEE-6130B306584D}" destId="{89521AF5-3898-43F1-856F-1E7F3456D57D}" srcOrd="3" destOrd="0" presId="urn:microsoft.com/office/officeart/2005/8/layout/hProcess9"/>
    <dgm:cxn modelId="{110ABBE8-6C53-400F-9A1D-733DB106E94E}" type="presParOf" srcId="{333CD330-FE26-4EC0-BDEE-6130B306584D}" destId="{FE33EFE6-2DCD-44DB-90CF-41E11F16672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043553-ADAB-494F-B4CE-FFDFE3A93FA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E08B32BA-BC60-4F3A-A5A2-E088EB9800F1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Tidigare fraktur</a:t>
          </a:r>
        </a:p>
      </dgm:t>
    </dgm:pt>
    <dgm:pt modelId="{4DE3AFDB-CF50-4A25-9D0D-819E04431F62}" type="parTrans" cxnId="{DF0214AE-A5A3-4702-A850-559453F2191F}">
      <dgm:prSet/>
      <dgm:spPr/>
      <dgm:t>
        <a:bodyPr/>
        <a:lstStyle/>
        <a:p>
          <a:endParaRPr lang="sv-SE"/>
        </a:p>
      </dgm:t>
    </dgm:pt>
    <dgm:pt modelId="{06C4C936-BD65-47E6-A9F3-54423CB08409}" type="sibTrans" cxnId="{DF0214AE-A5A3-4702-A850-559453F2191F}">
      <dgm:prSet/>
      <dgm:spPr/>
      <dgm:t>
        <a:bodyPr/>
        <a:lstStyle/>
        <a:p>
          <a:endParaRPr lang="sv-SE"/>
        </a:p>
      </dgm:t>
    </dgm:pt>
    <dgm:pt modelId="{B1FBC6EE-A671-483F-AA83-06183F10A1E4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Ärftlighet för höftfraktur</a:t>
          </a:r>
        </a:p>
      </dgm:t>
    </dgm:pt>
    <dgm:pt modelId="{50C786DC-B0D1-43C5-9E2F-8F4EB5D8E1BF}" type="parTrans" cxnId="{67065223-EC39-40DA-9F33-3AE64CE5F02C}">
      <dgm:prSet/>
      <dgm:spPr/>
      <dgm:t>
        <a:bodyPr/>
        <a:lstStyle/>
        <a:p>
          <a:endParaRPr lang="sv-SE"/>
        </a:p>
      </dgm:t>
    </dgm:pt>
    <dgm:pt modelId="{5D43B06B-C65E-4457-BCD0-BF86576463AB}" type="sibTrans" cxnId="{67065223-EC39-40DA-9F33-3AE64CE5F02C}">
      <dgm:prSet/>
      <dgm:spPr/>
      <dgm:t>
        <a:bodyPr/>
        <a:lstStyle/>
        <a:p>
          <a:endParaRPr lang="sv-SE"/>
        </a:p>
      </dgm:t>
    </dgm:pt>
    <dgm:pt modelId="{14B728BE-2F73-4E15-85BE-37ED2E84192C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Kvinna </a:t>
          </a:r>
        </a:p>
      </dgm:t>
    </dgm:pt>
    <dgm:pt modelId="{BB1B3618-ADCD-4361-925F-A98D649BE6FD}" type="parTrans" cxnId="{D49D8773-F5AC-4E57-8DF4-8BAA5697F310}">
      <dgm:prSet/>
      <dgm:spPr/>
      <dgm:t>
        <a:bodyPr/>
        <a:lstStyle/>
        <a:p>
          <a:endParaRPr lang="sv-SE"/>
        </a:p>
      </dgm:t>
    </dgm:pt>
    <dgm:pt modelId="{2ED95771-B294-4382-AEFA-8DD1DCD4C634}" type="sibTrans" cxnId="{D49D8773-F5AC-4E57-8DF4-8BAA5697F310}">
      <dgm:prSet/>
      <dgm:spPr/>
      <dgm:t>
        <a:bodyPr/>
        <a:lstStyle/>
        <a:p>
          <a:endParaRPr lang="sv-SE"/>
        </a:p>
      </dgm:t>
    </dgm:pt>
    <dgm:pt modelId="{95800149-2F0B-463C-AE65-E1F698AB59A3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BMI &lt;20</a:t>
          </a:r>
        </a:p>
      </dgm:t>
    </dgm:pt>
    <dgm:pt modelId="{F03F2012-CBC2-478E-8518-A3C4424AF514}" type="parTrans" cxnId="{5F610355-9D72-47FA-8CCC-681E2EB1CD6F}">
      <dgm:prSet/>
      <dgm:spPr/>
      <dgm:t>
        <a:bodyPr/>
        <a:lstStyle/>
        <a:p>
          <a:endParaRPr lang="sv-SE"/>
        </a:p>
      </dgm:t>
    </dgm:pt>
    <dgm:pt modelId="{A00D0BE0-6B1D-4A12-A8B2-45F7DD29F518}" type="sibTrans" cxnId="{5F610355-9D72-47FA-8CCC-681E2EB1CD6F}">
      <dgm:prSet/>
      <dgm:spPr/>
      <dgm:t>
        <a:bodyPr/>
        <a:lstStyle/>
        <a:p>
          <a:endParaRPr lang="sv-SE"/>
        </a:p>
      </dgm:t>
    </dgm:pt>
    <dgm:pt modelId="{DCDBC341-2353-4541-994B-6827868B2571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Alkohol &gt;3 enheter/dag</a:t>
          </a:r>
        </a:p>
      </dgm:t>
    </dgm:pt>
    <dgm:pt modelId="{E020AE9F-06A5-4A7C-9D75-18B129B234D7}" type="parTrans" cxnId="{76433C01-5543-4056-97C0-BC1169105645}">
      <dgm:prSet/>
      <dgm:spPr/>
      <dgm:t>
        <a:bodyPr/>
        <a:lstStyle/>
        <a:p>
          <a:endParaRPr lang="sv-SE"/>
        </a:p>
      </dgm:t>
    </dgm:pt>
    <dgm:pt modelId="{DD0478D1-52DF-409C-9ACC-A8E345B3F449}" type="sibTrans" cxnId="{76433C01-5543-4056-97C0-BC1169105645}">
      <dgm:prSet/>
      <dgm:spPr/>
      <dgm:t>
        <a:bodyPr/>
        <a:lstStyle/>
        <a:p>
          <a:endParaRPr lang="sv-SE"/>
        </a:p>
      </dgm:t>
    </dgm:pt>
    <dgm:pt modelId="{B4BD0E42-1150-420E-94C2-05DAD99CF18D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Rökare</a:t>
          </a:r>
        </a:p>
      </dgm:t>
    </dgm:pt>
    <dgm:pt modelId="{8B95A79D-60DE-4356-B30E-40672144A9AE}" type="parTrans" cxnId="{EAAE5C91-13EC-48E7-BF53-62CC954433E5}">
      <dgm:prSet/>
      <dgm:spPr/>
      <dgm:t>
        <a:bodyPr/>
        <a:lstStyle/>
        <a:p>
          <a:endParaRPr lang="sv-SE"/>
        </a:p>
      </dgm:t>
    </dgm:pt>
    <dgm:pt modelId="{34A5439C-364B-4A23-B47A-06A8C7E2CEED}" type="sibTrans" cxnId="{EAAE5C91-13EC-48E7-BF53-62CC954433E5}">
      <dgm:prSet/>
      <dgm:spPr/>
      <dgm:t>
        <a:bodyPr/>
        <a:lstStyle/>
        <a:p>
          <a:endParaRPr lang="sv-SE"/>
        </a:p>
      </dgm:t>
    </dgm:pt>
    <dgm:pt modelId="{8EA608AF-5285-4ADB-B0E6-C901569DC915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Kortison</a:t>
          </a:r>
        </a:p>
        <a:p>
          <a:r>
            <a:rPr lang="sv-SE" dirty="0"/>
            <a:t> </a:t>
          </a:r>
          <a:r>
            <a:rPr lang="sv-SE" dirty="0" err="1"/>
            <a:t>po</a:t>
          </a:r>
          <a:r>
            <a:rPr lang="sv-SE" dirty="0"/>
            <a:t>. &gt;3mån</a:t>
          </a:r>
        </a:p>
      </dgm:t>
    </dgm:pt>
    <dgm:pt modelId="{EA18C69F-0D72-49C0-9E11-7F669540FA40}" type="parTrans" cxnId="{3F2C6980-5A5A-4FF1-860A-19E3F646E829}">
      <dgm:prSet/>
      <dgm:spPr/>
      <dgm:t>
        <a:bodyPr/>
        <a:lstStyle/>
        <a:p>
          <a:endParaRPr lang="sv-SE"/>
        </a:p>
      </dgm:t>
    </dgm:pt>
    <dgm:pt modelId="{4AE4BBFA-0D2F-4025-8A54-AC5C90BDC2E0}" type="sibTrans" cxnId="{3F2C6980-5A5A-4FF1-860A-19E3F646E829}">
      <dgm:prSet/>
      <dgm:spPr/>
      <dgm:t>
        <a:bodyPr/>
        <a:lstStyle/>
        <a:p>
          <a:endParaRPr lang="sv-SE"/>
        </a:p>
      </dgm:t>
    </dgm:pt>
    <dgm:pt modelId="{E787A2C0-997F-401C-9EC2-B75BC9DAD4FC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Relaterade diagnoser *</a:t>
          </a:r>
        </a:p>
      </dgm:t>
    </dgm:pt>
    <dgm:pt modelId="{B7410DBA-B49B-4A3E-857A-2CB3AD1C110B}" type="parTrans" cxnId="{6C2FE18D-CD7D-4221-A3D2-35800CA7D96C}">
      <dgm:prSet/>
      <dgm:spPr/>
      <dgm:t>
        <a:bodyPr/>
        <a:lstStyle/>
        <a:p>
          <a:endParaRPr lang="sv-SE"/>
        </a:p>
      </dgm:t>
    </dgm:pt>
    <dgm:pt modelId="{EB9FCCA4-2245-44E2-BD17-87306DACDBB9}" type="sibTrans" cxnId="{6C2FE18D-CD7D-4221-A3D2-35800CA7D96C}">
      <dgm:prSet/>
      <dgm:spPr/>
      <dgm:t>
        <a:bodyPr/>
        <a:lstStyle/>
        <a:p>
          <a:endParaRPr lang="sv-SE"/>
        </a:p>
      </dgm:t>
    </dgm:pt>
    <dgm:pt modelId="{6B8B1EB2-B7D9-4385-87FA-AFE6334CA7B5}" type="pres">
      <dgm:prSet presAssocID="{CA043553-ADAB-494F-B4CE-FFDFE3A93F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BCB19D00-2094-42D8-AB45-BA6C85593C07}" type="pres">
      <dgm:prSet presAssocID="{E08B32BA-BC60-4F3A-A5A2-E088EB9800F1}" presName="node" presStyleLbl="node1" presStyleIdx="0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F97B9E3-6A8B-4BB3-B407-70BC5FD59786}" type="pres">
      <dgm:prSet presAssocID="{06C4C936-BD65-47E6-A9F3-54423CB08409}" presName="sibTrans" presStyleCnt="0"/>
      <dgm:spPr/>
    </dgm:pt>
    <dgm:pt modelId="{C47B2796-3DB4-4856-9738-156AF30DFD27}" type="pres">
      <dgm:prSet presAssocID="{B1FBC6EE-A671-483F-AA83-06183F10A1E4}" presName="node" presStyleLbl="node1" presStyleIdx="1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B4F040FE-50FA-4464-83FD-FAF3141A555A}" type="pres">
      <dgm:prSet presAssocID="{5D43B06B-C65E-4457-BCD0-BF86576463AB}" presName="sibTrans" presStyleCnt="0"/>
      <dgm:spPr/>
    </dgm:pt>
    <dgm:pt modelId="{DFFFD71B-61E9-4D22-9F9C-EF8ACC4CE37E}" type="pres">
      <dgm:prSet presAssocID="{14B728BE-2F73-4E15-85BE-37ED2E84192C}" presName="node" presStyleLbl="node1" presStyleIdx="2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2D89B60-F135-4CF0-997E-DAC308284946}" type="pres">
      <dgm:prSet presAssocID="{2ED95771-B294-4382-AEFA-8DD1DCD4C634}" presName="sibTrans" presStyleCnt="0"/>
      <dgm:spPr/>
    </dgm:pt>
    <dgm:pt modelId="{08F848BF-8E08-45D5-BD65-F0EF881B8B49}" type="pres">
      <dgm:prSet presAssocID="{95800149-2F0B-463C-AE65-E1F698AB59A3}" presName="node" presStyleLbl="node1" presStyleIdx="3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4FE5AAD-9AEE-4605-9E92-1A6D6AD42FF4}" type="pres">
      <dgm:prSet presAssocID="{A00D0BE0-6B1D-4A12-A8B2-45F7DD29F518}" presName="sibTrans" presStyleCnt="0"/>
      <dgm:spPr/>
    </dgm:pt>
    <dgm:pt modelId="{6A81CB96-B894-4463-BF62-386C2530C95D}" type="pres">
      <dgm:prSet presAssocID="{DCDBC341-2353-4541-994B-6827868B2571}" presName="node" presStyleLbl="node1" presStyleIdx="4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EEEC137-6F6C-4A85-8E20-25FB91202B8E}" type="pres">
      <dgm:prSet presAssocID="{DD0478D1-52DF-409C-9ACC-A8E345B3F449}" presName="sibTrans" presStyleCnt="0"/>
      <dgm:spPr/>
    </dgm:pt>
    <dgm:pt modelId="{15E0662D-0129-4334-B1DE-4C115298A2A9}" type="pres">
      <dgm:prSet presAssocID="{B4BD0E42-1150-420E-94C2-05DAD99CF18D}" presName="node" presStyleLbl="node1" presStyleIdx="5" presStyleCnt="8" custLinFactNeighborX="11697" custLinFactNeighborY="243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329277B-911A-4CA3-B612-430EFB2CB577}" type="pres">
      <dgm:prSet presAssocID="{34A5439C-364B-4A23-B47A-06A8C7E2CEED}" presName="sibTrans" presStyleCnt="0"/>
      <dgm:spPr/>
    </dgm:pt>
    <dgm:pt modelId="{D0DB0B60-E857-4F3C-8E91-2FF8139B9786}" type="pres">
      <dgm:prSet presAssocID="{8EA608AF-5285-4ADB-B0E6-C901569DC91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9757DCF-B345-4917-977C-5D8ED17ECC00}" type="pres">
      <dgm:prSet presAssocID="{4AE4BBFA-0D2F-4025-8A54-AC5C90BDC2E0}" presName="sibTrans" presStyleCnt="0"/>
      <dgm:spPr/>
    </dgm:pt>
    <dgm:pt modelId="{F64F55E4-EE14-4C48-BCF9-F2F80D82F54E}" type="pres">
      <dgm:prSet presAssocID="{E787A2C0-997F-401C-9EC2-B75BC9DAD4FC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DF0214AE-A5A3-4702-A850-559453F2191F}" srcId="{CA043553-ADAB-494F-B4CE-FFDFE3A93FAB}" destId="{E08B32BA-BC60-4F3A-A5A2-E088EB9800F1}" srcOrd="0" destOrd="0" parTransId="{4DE3AFDB-CF50-4A25-9D0D-819E04431F62}" sibTransId="{06C4C936-BD65-47E6-A9F3-54423CB08409}"/>
    <dgm:cxn modelId="{AB495236-16AC-4A7A-B76A-9D8B33003FEC}" type="presOf" srcId="{DCDBC341-2353-4541-994B-6827868B2571}" destId="{6A81CB96-B894-4463-BF62-386C2530C95D}" srcOrd="0" destOrd="0" presId="urn:microsoft.com/office/officeart/2005/8/layout/default"/>
    <dgm:cxn modelId="{6C2FE18D-CD7D-4221-A3D2-35800CA7D96C}" srcId="{CA043553-ADAB-494F-B4CE-FFDFE3A93FAB}" destId="{E787A2C0-997F-401C-9EC2-B75BC9DAD4FC}" srcOrd="7" destOrd="0" parTransId="{B7410DBA-B49B-4A3E-857A-2CB3AD1C110B}" sibTransId="{EB9FCCA4-2245-44E2-BD17-87306DACDBB9}"/>
    <dgm:cxn modelId="{76433C01-5543-4056-97C0-BC1169105645}" srcId="{CA043553-ADAB-494F-B4CE-FFDFE3A93FAB}" destId="{DCDBC341-2353-4541-994B-6827868B2571}" srcOrd="4" destOrd="0" parTransId="{E020AE9F-06A5-4A7C-9D75-18B129B234D7}" sibTransId="{DD0478D1-52DF-409C-9ACC-A8E345B3F449}"/>
    <dgm:cxn modelId="{BFB21B4C-FBB6-47FF-B420-D76760A938D0}" type="presOf" srcId="{95800149-2F0B-463C-AE65-E1F698AB59A3}" destId="{08F848BF-8E08-45D5-BD65-F0EF881B8B49}" srcOrd="0" destOrd="0" presId="urn:microsoft.com/office/officeart/2005/8/layout/default"/>
    <dgm:cxn modelId="{B442B524-0330-4123-9D0D-E5243F7D4CF3}" type="presOf" srcId="{8EA608AF-5285-4ADB-B0E6-C901569DC915}" destId="{D0DB0B60-E857-4F3C-8E91-2FF8139B9786}" srcOrd="0" destOrd="0" presId="urn:microsoft.com/office/officeart/2005/8/layout/default"/>
    <dgm:cxn modelId="{3E9ECCF8-0B12-4DE6-AF1A-F6A69F503C25}" type="presOf" srcId="{14B728BE-2F73-4E15-85BE-37ED2E84192C}" destId="{DFFFD71B-61E9-4D22-9F9C-EF8ACC4CE37E}" srcOrd="0" destOrd="0" presId="urn:microsoft.com/office/officeart/2005/8/layout/default"/>
    <dgm:cxn modelId="{D49D8773-F5AC-4E57-8DF4-8BAA5697F310}" srcId="{CA043553-ADAB-494F-B4CE-FFDFE3A93FAB}" destId="{14B728BE-2F73-4E15-85BE-37ED2E84192C}" srcOrd="2" destOrd="0" parTransId="{BB1B3618-ADCD-4361-925F-A98D649BE6FD}" sibTransId="{2ED95771-B294-4382-AEFA-8DD1DCD4C634}"/>
    <dgm:cxn modelId="{5F610355-9D72-47FA-8CCC-681E2EB1CD6F}" srcId="{CA043553-ADAB-494F-B4CE-FFDFE3A93FAB}" destId="{95800149-2F0B-463C-AE65-E1F698AB59A3}" srcOrd="3" destOrd="0" parTransId="{F03F2012-CBC2-478E-8518-A3C4424AF514}" sibTransId="{A00D0BE0-6B1D-4A12-A8B2-45F7DD29F518}"/>
    <dgm:cxn modelId="{186783CE-609F-48A4-9C58-DE337B753E10}" type="presOf" srcId="{CA043553-ADAB-494F-B4CE-FFDFE3A93FAB}" destId="{6B8B1EB2-B7D9-4385-87FA-AFE6334CA7B5}" srcOrd="0" destOrd="0" presId="urn:microsoft.com/office/officeart/2005/8/layout/default"/>
    <dgm:cxn modelId="{5F769911-4A51-4CA3-AC12-E2F333586491}" type="presOf" srcId="{E787A2C0-997F-401C-9EC2-B75BC9DAD4FC}" destId="{F64F55E4-EE14-4C48-BCF9-F2F80D82F54E}" srcOrd="0" destOrd="0" presId="urn:microsoft.com/office/officeart/2005/8/layout/default"/>
    <dgm:cxn modelId="{3F2C6980-5A5A-4FF1-860A-19E3F646E829}" srcId="{CA043553-ADAB-494F-B4CE-FFDFE3A93FAB}" destId="{8EA608AF-5285-4ADB-B0E6-C901569DC915}" srcOrd="6" destOrd="0" parTransId="{EA18C69F-0D72-49C0-9E11-7F669540FA40}" sibTransId="{4AE4BBFA-0D2F-4025-8A54-AC5C90BDC2E0}"/>
    <dgm:cxn modelId="{EAAE5C91-13EC-48E7-BF53-62CC954433E5}" srcId="{CA043553-ADAB-494F-B4CE-FFDFE3A93FAB}" destId="{B4BD0E42-1150-420E-94C2-05DAD99CF18D}" srcOrd="5" destOrd="0" parTransId="{8B95A79D-60DE-4356-B30E-40672144A9AE}" sibTransId="{34A5439C-364B-4A23-B47A-06A8C7E2CEED}"/>
    <dgm:cxn modelId="{67065223-EC39-40DA-9F33-3AE64CE5F02C}" srcId="{CA043553-ADAB-494F-B4CE-FFDFE3A93FAB}" destId="{B1FBC6EE-A671-483F-AA83-06183F10A1E4}" srcOrd="1" destOrd="0" parTransId="{50C786DC-B0D1-43C5-9E2F-8F4EB5D8E1BF}" sibTransId="{5D43B06B-C65E-4457-BCD0-BF86576463AB}"/>
    <dgm:cxn modelId="{393F90EA-AB20-47F2-AE85-E4546F93617B}" type="presOf" srcId="{B1FBC6EE-A671-483F-AA83-06183F10A1E4}" destId="{C47B2796-3DB4-4856-9738-156AF30DFD27}" srcOrd="0" destOrd="0" presId="urn:microsoft.com/office/officeart/2005/8/layout/default"/>
    <dgm:cxn modelId="{B0592BBA-1668-40A5-9657-97D5B04196D1}" type="presOf" srcId="{B4BD0E42-1150-420E-94C2-05DAD99CF18D}" destId="{15E0662D-0129-4334-B1DE-4C115298A2A9}" srcOrd="0" destOrd="0" presId="urn:microsoft.com/office/officeart/2005/8/layout/default"/>
    <dgm:cxn modelId="{75CD768A-266D-4157-8275-4AA29444AD6F}" type="presOf" srcId="{E08B32BA-BC60-4F3A-A5A2-E088EB9800F1}" destId="{BCB19D00-2094-42D8-AB45-BA6C85593C07}" srcOrd="0" destOrd="0" presId="urn:microsoft.com/office/officeart/2005/8/layout/default"/>
    <dgm:cxn modelId="{AE439274-3B35-4E47-9D7B-7F2985F62230}" type="presParOf" srcId="{6B8B1EB2-B7D9-4385-87FA-AFE6334CA7B5}" destId="{BCB19D00-2094-42D8-AB45-BA6C85593C07}" srcOrd="0" destOrd="0" presId="urn:microsoft.com/office/officeart/2005/8/layout/default"/>
    <dgm:cxn modelId="{D1CCBABE-1692-4CCB-BB5B-57EF12A0EB4F}" type="presParOf" srcId="{6B8B1EB2-B7D9-4385-87FA-AFE6334CA7B5}" destId="{8F97B9E3-6A8B-4BB3-B407-70BC5FD59786}" srcOrd="1" destOrd="0" presId="urn:microsoft.com/office/officeart/2005/8/layout/default"/>
    <dgm:cxn modelId="{92152DC0-AEC1-47BB-8343-934A9411CB23}" type="presParOf" srcId="{6B8B1EB2-B7D9-4385-87FA-AFE6334CA7B5}" destId="{C47B2796-3DB4-4856-9738-156AF30DFD27}" srcOrd="2" destOrd="0" presId="urn:microsoft.com/office/officeart/2005/8/layout/default"/>
    <dgm:cxn modelId="{C6A0B820-2891-4B0B-8E4E-E11472E9AF85}" type="presParOf" srcId="{6B8B1EB2-B7D9-4385-87FA-AFE6334CA7B5}" destId="{B4F040FE-50FA-4464-83FD-FAF3141A555A}" srcOrd="3" destOrd="0" presId="urn:microsoft.com/office/officeart/2005/8/layout/default"/>
    <dgm:cxn modelId="{6BE1A688-E57A-4797-8396-4E7D92091AA3}" type="presParOf" srcId="{6B8B1EB2-B7D9-4385-87FA-AFE6334CA7B5}" destId="{DFFFD71B-61E9-4D22-9F9C-EF8ACC4CE37E}" srcOrd="4" destOrd="0" presId="urn:microsoft.com/office/officeart/2005/8/layout/default"/>
    <dgm:cxn modelId="{59C8D74D-10B3-42A8-815A-0B794EAD2092}" type="presParOf" srcId="{6B8B1EB2-B7D9-4385-87FA-AFE6334CA7B5}" destId="{D2D89B60-F135-4CF0-997E-DAC308284946}" srcOrd="5" destOrd="0" presId="urn:microsoft.com/office/officeart/2005/8/layout/default"/>
    <dgm:cxn modelId="{7F935FC7-D7D8-4881-BD9B-6C80955D7D26}" type="presParOf" srcId="{6B8B1EB2-B7D9-4385-87FA-AFE6334CA7B5}" destId="{08F848BF-8E08-45D5-BD65-F0EF881B8B49}" srcOrd="6" destOrd="0" presId="urn:microsoft.com/office/officeart/2005/8/layout/default"/>
    <dgm:cxn modelId="{79A90B84-7DB0-4032-87D7-4EC5814C0DF5}" type="presParOf" srcId="{6B8B1EB2-B7D9-4385-87FA-AFE6334CA7B5}" destId="{44FE5AAD-9AEE-4605-9E92-1A6D6AD42FF4}" srcOrd="7" destOrd="0" presId="urn:microsoft.com/office/officeart/2005/8/layout/default"/>
    <dgm:cxn modelId="{B64BE033-4E6D-477C-973D-8A4D2205A351}" type="presParOf" srcId="{6B8B1EB2-B7D9-4385-87FA-AFE6334CA7B5}" destId="{6A81CB96-B894-4463-BF62-386C2530C95D}" srcOrd="8" destOrd="0" presId="urn:microsoft.com/office/officeart/2005/8/layout/default"/>
    <dgm:cxn modelId="{458CC374-69BB-4D58-902C-1139CB4020F0}" type="presParOf" srcId="{6B8B1EB2-B7D9-4385-87FA-AFE6334CA7B5}" destId="{3EEEC137-6F6C-4A85-8E20-25FB91202B8E}" srcOrd="9" destOrd="0" presId="urn:microsoft.com/office/officeart/2005/8/layout/default"/>
    <dgm:cxn modelId="{0A4D4D98-4C52-40E4-AE91-BFBD805619B5}" type="presParOf" srcId="{6B8B1EB2-B7D9-4385-87FA-AFE6334CA7B5}" destId="{15E0662D-0129-4334-B1DE-4C115298A2A9}" srcOrd="10" destOrd="0" presId="urn:microsoft.com/office/officeart/2005/8/layout/default"/>
    <dgm:cxn modelId="{13E6C8EC-A321-479F-ABC8-8B35447E0139}" type="presParOf" srcId="{6B8B1EB2-B7D9-4385-87FA-AFE6334CA7B5}" destId="{8329277B-911A-4CA3-B612-430EFB2CB577}" srcOrd="11" destOrd="0" presId="urn:microsoft.com/office/officeart/2005/8/layout/default"/>
    <dgm:cxn modelId="{93343D57-9EF6-42C8-BCD5-BBF095229EDE}" type="presParOf" srcId="{6B8B1EB2-B7D9-4385-87FA-AFE6334CA7B5}" destId="{D0DB0B60-E857-4F3C-8E91-2FF8139B9786}" srcOrd="12" destOrd="0" presId="urn:microsoft.com/office/officeart/2005/8/layout/default"/>
    <dgm:cxn modelId="{4E229225-1342-46A0-AE5E-DD5E96E74EB9}" type="presParOf" srcId="{6B8B1EB2-B7D9-4385-87FA-AFE6334CA7B5}" destId="{59757DCF-B345-4917-977C-5D8ED17ECC00}" srcOrd="13" destOrd="0" presId="urn:microsoft.com/office/officeart/2005/8/layout/default"/>
    <dgm:cxn modelId="{64C98846-D91E-4253-A986-2FA91D600FE2}" type="presParOf" srcId="{6B8B1EB2-B7D9-4385-87FA-AFE6334CA7B5}" destId="{F64F55E4-EE14-4C48-BCF9-F2F80D82F54E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7D8703-4289-4B05-9936-6A8EAE52DC0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3F39C44-B634-454B-BC9B-2A2DAF6355F2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v-SE" dirty="0" err="1" smtClean="0"/>
            <a:t>Primärvårds-patient</a:t>
          </a:r>
          <a:endParaRPr lang="sv-SE" dirty="0"/>
        </a:p>
      </dgm:t>
    </dgm:pt>
    <dgm:pt modelId="{F0B916B0-C6E5-4686-B1DB-91F1B5B8130F}" type="parTrans" cxnId="{CE086467-31A4-451C-B12F-E224CE2A255B}">
      <dgm:prSet/>
      <dgm:spPr/>
      <dgm:t>
        <a:bodyPr/>
        <a:lstStyle/>
        <a:p>
          <a:endParaRPr lang="sv-SE"/>
        </a:p>
      </dgm:t>
    </dgm:pt>
    <dgm:pt modelId="{CEE53939-DE21-499F-9DF1-A7961789EDFB}" type="sibTrans" cxnId="{CE086467-31A4-451C-B12F-E224CE2A255B}">
      <dgm:prSet/>
      <dgm:spPr/>
      <dgm:t>
        <a:bodyPr/>
        <a:lstStyle/>
        <a:p>
          <a:endParaRPr lang="sv-SE"/>
        </a:p>
      </dgm:t>
    </dgm:pt>
    <dgm:pt modelId="{E8C8250A-4738-4711-A7A2-ACE1BC7E5B84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v-SE" dirty="0"/>
            <a:t>+65år</a:t>
          </a:r>
        </a:p>
      </dgm:t>
    </dgm:pt>
    <dgm:pt modelId="{827C7C09-7C92-4E40-9D06-C12D7ADF93BD}" type="parTrans" cxnId="{269435F6-DCF9-49CF-B723-268B449AF1CB}">
      <dgm:prSet/>
      <dgm:spPr/>
      <dgm:t>
        <a:bodyPr/>
        <a:lstStyle/>
        <a:p>
          <a:endParaRPr lang="sv-SE"/>
        </a:p>
      </dgm:t>
    </dgm:pt>
    <dgm:pt modelId="{88544B5E-83CD-433F-831A-D2ED8DE23326}" type="sibTrans" cxnId="{269435F6-DCF9-49CF-B723-268B449AF1CB}">
      <dgm:prSet/>
      <dgm:spPr/>
      <dgm:t>
        <a:bodyPr/>
        <a:lstStyle/>
        <a:p>
          <a:endParaRPr lang="sv-SE"/>
        </a:p>
      </dgm:t>
    </dgm:pt>
    <dgm:pt modelId="{E960C721-C9D3-469E-B08A-C990B2990F82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v-SE" smtClean="0"/>
            <a:t>ej haft osteoporos-läkemedel tidigare</a:t>
          </a:r>
          <a:endParaRPr lang="sv-SE" dirty="0"/>
        </a:p>
      </dgm:t>
    </dgm:pt>
    <dgm:pt modelId="{8E708E80-1E5A-4355-8E6F-A84B6BD0AB99}" type="parTrans" cxnId="{D1F4297C-663A-4976-8E08-7FC9C1C87333}">
      <dgm:prSet/>
      <dgm:spPr/>
      <dgm:t>
        <a:bodyPr/>
        <a:lstStyle/>
        <a:p>
          <a:endParaRPr lang="sv-SE"/>
        </a:p>
      </dgm:t>
    </dgm:pt>
    <dgm:pt modelId="{F6A55F35-D1F8-43EF-BCFC-4B94927ABDB4}" type="sibTrans" cxnId="{D1F4297C-663A-4976-8E08-7FC9C1C87333}">
      <dgm:prSet/>
      <dgm:spPr/>
      <dgm:t>
        <a:bodyPr/>
        <a:lstStyle/>
        <a:p>
          <a:endParaRPr lang="sv-SE"/>
        </a:p>
      </dgm:t>
    </dgm:pt>
    <dgm:pt modelId="{02B8AAAB-90A5-478F-86D4-F1E0136F9EB7}" type="pres">
      <dgm:prSet presAssocID="{657D8703-4289-4B05-9936-6A8EAE52DC0C}" presName="CompostProcess" presStyleCnt="0">
        <dgm:presLayoutVars>
          <dgm:dir/>
          <dgm:resizeHandles val="exact"/>
        </dgm:presLayoutVars>
      </dgm:prSet>
      <dgm:spPr/>
    </dgm:pt>
    <dgm:pt modelId="{8EA81583-3F49-4627-A98C-A66CD42B7308}" type="pres">
      <dgm:prSet presAssocID="{657D8703-4289-4B05-9936-6A8EAE52DC0C}" presName="arrow" presStyleLbl="bgShp" presStyleIdx="0" presStyleCnt="1" custLinFactNeighborX="-2634" custLinFactNeighborY="-1472"/>
      <dgm:spPr>
        <a:prstGeom prst="downArrow">
          <a:avLst/>
        </a:prstGeom>
      </dgm:spPr>
      <dgm:t>
        <a:bodyPr/>
        <a:lstStyle/>
        <a:p>
          <a:endParaRPr lang="sv-SE"/>
        </a:p>
      </dgm:t>
    </dgm:pt>
    <dgm:pt modelId="{333CD330-FE26-4EC0-BDEE-6130B306584D}" type="pres">
      <dgm:prSet presAssocID="{657D8703-4289-4B05-9936-6A8EAE52DC0C}" presName="linearProcess" presStyleCnt="0"/>
      <dgm:spPr/>
    </dgm:pt>
    <dgm:pt modelId="{C0BD78A5-4F3C-4490-A492-17FD08DC2E18}" type="pres">
      <dgm:prSet presAssocID="{D3F39C44-B634-454B-BC9B-2A2DAF6355F2}" presName="textNode" presStyleLbl="node1" presStyleIdx="0" presStyleCnt="3" custLinFactX="-1487" custLinFactNeighborX="-100000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7A72ED0-A3D1-4F9B-B20D-EBC6691F190D}" type="pres">
      <dgm:prSet presAssocID="{CEE53939-DE21-499F-9DF1-A7961789EDFB}" presName="sibTrans" presStyleCnt="0"/>
      <dgm:spPr/>
    </dgm:pt>
    <dgm:pt modelId="{F74BDC83-D0B9-4A74-9B3B-528F3A3ACA27}" type="pres">
      <dgm:prSet presAssocID="{E8C8250A-4738-4711-A7A2-ACE1BC7E5B84}" presName="textNode" presStyleLbl="node1" presStyleIdx="1" presStyleCnt="3" custLinFactX="-2092" custLinFactNeighborX="-100000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9521AF5-3898-43F1-856F-1E7F3456D57D}" type="pres">
      <dgm:prSet presAssocID="{88544B5E-83CD-433F-831A-D2ED8DE23326}" presName="sibTrans" presStyleCnt="0"/>
      <dgm:spPr/>
    </dgm:pt>
    <dgm:pt modelId="{FE33EFE6-2DCD-44DB-90CF-41E11F166726}" type="pres">
      <dgm:prSet presAssocID="{E960C721-C9D3-469E-B08A-C990B2990F82}" presName="textNode" presStyleLbl="node1" presStyleIdx="2" presStyleCnt="3" custLinFactX="-2092" custLinFactNeighborX="-100000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9787BAC9-4801-4B28-AB78-B7C7BC9CE320}" type="presOf" srcId="{E960C721-C9D3-469E-B08A-C990B2990F82}" destId="{FE33EFE6-2DCD-44DB-90CF-41E11F166726}" srcOrd="0" destOrd="0" presId="urn:microsoft.com/office/officeart/2005/8/layout/hProcess9"/>
    <dgm:cxn modelId="{269435F6-DCF9-49CF-B723-268B449AF1CB}" srcId="{657D8703-4289-4B05-9936-6A8EAE52DC0C}" destId="{E8C8250A-4738-4711-A7A2-ACE1BC7E5B84}" srcOrd="1" destOrd="0" parTransId="{827C7C09-7C92-4E40-9D06-C12D7ADF93BD}" sibTransId="{88544B5E-83CD-433F-831A-D2ED8DE23326}"/>
    <dgm:cxn modelId="{86F2EDBD-3AE5-43DF-AECE-A46308667434}" type="presOf" srcId="{D3F39C44-B634-454B-BC9B-2A2DAF6355F2}" destId="{C0BD78A5-4F3C-4490-A492-17FD08DC2E18}" srcOrd="0" destOrd="0" presId="urn:microsoft.com/office/officeart/2005/8/layout/hProcess9"/>
    <dgm:cxn modelId="{CE086467-31A4-451C-B12F-E224CE2A255B}" srcId="{657D8703-4289-4B05-9936-6A8EAE52DC0C}" destId="{D3F39C44-B634-454B-BC9B-2A2DAF6355F2}" srcOrd="0" destOrd="0" parTransId="{F0B916B0-C6E5-4686-B1DB-91F1B5B8130F}" sibTransId="{CEE53939-DE21-499F-9DF1-A7961789EDFB}"/>
    <dgm:cxn modelId="{D1F4297C-663A-4976-8E08-7FC9C1C87333}" srcId="{657D8703-4289-4B05-9936-6A8EAE52DC0C}" destId="{E960C721-C9D3-469E-B08A-C990B2990F82}" srcOrd="2" destOrd="0" parTransId="{8E708E80-1E5A-4355-8E6F-A84B6BD0AB99}" sibTransId="{F6A55F35-D1F8-43EF-BCFC-4B94927ABDB4}"/>
    <dgm:cxn modelId="{C9963FB4-0269-4607-8C03-60E51B6BEDE3}" type="presOf" srcId="{657D8703-4289-4B05-9936-6A8EAE52DC0C}" destId="{02B8AAAB-90A5-478F-86D4-F1E0136F9EB7}" srcOrd="0" destOrd="0" presId="urn:microsoft.com/office/officeart/2005/8/layout/hProcess9"/>
    <dgm:cxn modelId="{0A624581-ED92-4E39-BBE6-AEA4016A75B7}" type="presOf" srcId="{E8C8250A-4738-4711-A7A2-ACE1BC7E5B84}" destId="{F74BDC83-D0B9-4A74-9B3B-528F3A3ACA27}" srcOrd="0" destOrd="0" presId="urn:microsoft.com/office/officeart/2005/8/layout/hProcess9"/>
    <dgm:cxn modelId="{8C01BA83-5299-4179-BFFF-CA576CE63311}" type="presParOf" srcId="{02B8AAAB-90A5-478F-86D4-F1E0136F9EB7}" destId="{8EA81583-3F49-4627-A98C-A66CD42B7308}" srcOrd="0" destOrd="0" presId="urn:microsoft.com/office/officeart/2005/8/layout/hProcess9"/>
    <dgm:cxn modelId="{610167DD-05B1-40E7-97B2-8411184AEB33}" type="presParOf" srcId="{02B8AAAB-90A5-478F-86D4-F1E0136F9EB7}" destId="{333CD330-FE26-4EC0-BDEE-6130B306584D}" srcOrd="1" destOrd="0" presId="urn:microsoft.com/office/officeart/2005/8/layout/hProcess9"/>
    <dgm:cxn modelId="{83A69856-E561-48B8-A123-52086D0DAD0C}" type="presParOf" srcId="{333CD330-FE26-4EC0-BDEE-6130B306584D}" destId="{C0BD78A5-4F3C-4490-A492-17FD08DC2E18}" srcOrd="0" destOrd="0" presId="urn:microsoft.com/office/officeart/2005/8/layout/hProcess9"/>
    <dgm:cxn modelId="{4F7D3AD1-76A4-419D-9EFE-FD12CB0F43BF}" type="presParOf" srcId="{333CD330-FE26-4EC0-BDEE-6130B306584D}" destId="{47A72ED0-A3D1-4F9B-B20D-EBC6691F190D}" srcOrd="1" destOrd="0" presId="urn:microsoft.com/office/officeart/2005/8/layout/hProcess9"/>
    <dgm:cxn modelId="{AC0B8CBA-60DC-455E-A0B0-D1229F517A19}" type="presParOf" srcId="{333CD330-FE26-4EC0-BDEE-6130B306584D}" destId="{F74BDC83-D0B9-4A74-9B3B-528F3A3ACA27}" srcOrd="2" destOrd="0" presId="urn:microsoft.com/office/officeart/2005/8/layout/hProcess9"/>
    <dgm:cxn modelId="{294CB2CF-F88A-4A0D-AB05-D766F3B66289}" type="presParOf" srcId="{333CD330-FE26-4EC0-BDEE-6130B306584D}" destId="{89521AF5-3898-43F1-856F-1E7F3456D57D}" srcOrd="3" destOrd="0" presId="urn:microsoft.com/office/officeart/2005/8/layout/hProcess9"/>
    <dgm:cxn modelId="{BAE21905-B8F1-44F3-93FD-DE75C712F619}" type="presParOf" srcId="{333CD330-FE26-4EC0-BDEE-6130B306584D}" destId="{FE33EFE6-2DCD-44DB-90CF-41E11F16672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043553-ADAB-494F-B4CE-FFDFE3A93FA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E08B32BA-BC60-4F3A-A5A2-E088EB9800F1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Tidigare fraktur</a:t>
          </a:r>
        </a:p>
      </dgm:t>
    </dgm:pt>
    <dgm:pt modelId="{4DE3AFDB-CF50-4A25-9D0D-819E04431F62}" type="parTrans" cxnId="{DF0214AE-A5A3-4702-A850-559453F2191F}">
      <dgm:prSet/>
      <dgm:spPr/>
      <dgm:t>
        <a:bodyPr/>
        <a:lstStyle/>
        <a:p>
          <a:endParaRPr lang="sv-SE"/>
        </a:p>
      </dgm:t>
    </dgm:pt>
    <dgm:pt modelId="{06C4C936-BD65-47E6-A9F3-54423CB08409}" type="sibTrans" cxnId="{DF0214AE-A5A3-4702-A850-559453F2191F}">
      <dgm:prSet/>
      <dgm:spPr/>
      <dgm:t>
        <a:bodyPr/>
        <a:lstStyle/>
        <a:p>
          <a:endParaRPr lang="sv-SE"/>
        </a:p>
      </dgm:t>
    </dgm:pt>
    <dgm:pt modelId="{B1FBC6EE-A671-483F-AA83-06183F10A1E4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Ärftlighet för höftfraktur</a:t>
          </a:r>
        </a:p>
      </dgm:t>
    </dgm:pt>
    <dgm:pt modelId="{50C786DC-B0D1-43C5-9E2F-8F4EB5D8E1BF}" type="parTrans" cxnId="{67065223-EC39-40DA-9F33-3AE64CE5F02C}">
      <dgm:prSet/>
      <dgm:spPr/>
      <dgm:t>
        <a:bodyPr/>
        <a:lstStyle/>
        <a:p>
          <a:endParaRPr lang="sv-SE"/>
        </a:p>
      </dgm:t>
    </dgm:pt>
    <dgm:pt modelId="{5D43B06B-C65E-4457-BCD0-BF86576463AB}" type="sibTrans" cxnId="{67065223-EC39-40DA-9F33-3AE64CE5F02C}">
      <dgm:prSet/>
      <dgm:spPr/>
      <dgm:t>
        <a:bodyPr/>
        <a:lstStyle/>
        <a:p>
          <a:endParaRPr lang="sv-SE"/>
        </a:p>
      </dgm:t>
    </dgm:pt>
    <dgm:pt modelId="{14B728BE-2F73-4E15-85BE-37ED2E84192C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Kvinna </a:t>
          </a:r>
        </a:p>
      </dgm:t>
    </dgm:pt>
    <dgm:pt modelId="{BB1B3618-ADCD-4361-925F-A98D649BE6FD}" type="parTrans" cxnId="{D49D8773-F5AC-4E57-8DF4-8BAA5697F310}">
      <dgm:prSet/>
      <dgm:spPr/>
      <dgm:t>
        <a:bodyPr/>
        <a:lstStyle/>
        <a:p>
          <a:endParaRPr lang="sv-SE"/>
        </a:p>
      </dgm:t>
    </dgm:pt>
    <dgm:pt modelId="{2ED95771-B294-4382-AEFA-8DD1DCD4C634}" type="sibTrans" cxnId="{D49D8773-F5AC-4E57-8DF4-8BAA5697F310}">
      <dgm:prSet/>
      <dgm:spPr/>
      <dgm:t>
        <a:bodyPr/>
        <a:lstStyle/>
        <a:p>
          <a:endParaRPr lang="sv-SE"/>
        </a:p>
      </dgm:t>
    </dgm:pt>
    <dgm:pt modelId="{95800149-2F0B-463C-AE65-E1F698AB59A3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BMI &lt;20</a:t>
          </a:r>
        </a:p>
      </dgm:t>
    </dgm:pt>
    <dgm:pt modelId="{F03F2012-CBC2-478E-8518-A3C4424AF514}" type="parTrans" cxnId="{5F610355-9D72-47FA-8CCC-681E2EB1CD6F}">
      <dgm:prSet/>
      <dgm:spPr/>
      <dgm:t>
        <a:bodyPr/>
        <a:lstStyle/>
        <a:p>
          <a:endParaRPr lang="sv-SE"/>
        </a:p>
      </dgm:t>
    </dgm:pt>
    <dgm:pt modelId="{A00D0BE0-6B1D-4A12-A8B2-45F7DD29F518}" type="sibTrans" cxnId="{5F610355-9D72-47FA-8CCC-681E2EB1CD6F}">
      <dgm:prSet/>
      <dgm:spPr/>
      <dgm:t>
        <a:bodyPr/>
        <a:lstStyle/>
        <a:p>
          <a:endParaRPr lang="sv-SE"/>
        </a:p>
      </dgm:t>
    </dgm:pt>
    <dgm:pt modelId="{DCDBC341-2353-4541-994B-6827868B2571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Alkohol &gt;3 enheter/dag</a:t>
          </a:r>
        </a:p>
      </dgm:t>
    </dgm:pt>
    <dgm:pt modelId="{E020AE9F-06A5-4A7C-9D75-18B129B234D7}" type="parTrans" cxnId="{76433C01-5543-4056-97C0-BC1169105645}">
      <dgm:prSet/>
      <dgm:spPr/>
      <dgm:t>
        <a:bodyPr/>
        <a:lstStyle/>
        <a:p>
          <a:endParaRPr lang="sv-SE"/>
        </a:p>
      </dgm:t>
    </dgm:pt>
    <dgm:pt modelId="{DD0478D1-52DF-409C-9ACC-A8E345B3F449}" type="sibTrans" cxnId="{76433C01-5543-4056-97C0-BC1169105645}">
      <dgm:prSet/>
      <dgm:spPr/>
      <dgm:t>
        <a:bodyPr/>
        <a:lstStyle/>
        <a:p>
          <a:endParaRPr lang="sv-SE"/>
        </a:p>
      </dgm:t>
    </dgm:pt>
    <dgm:pt modelId="{B4BD0E42-1150-420E-94C2-05DAD99CF18D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Rökare</a:t>
          </a:r>
        </a:p>
      </dgm:t>
    </dgm:pt>
    <dgm:pt modelId="{8B95A79D-60DE-4356-B30E-40672144A9AE}" type="parTrans" cxnId="{EAAE5C91-13EC-48E7-BF53-62CC954433E5}">
      <dgm:prSet/>
      <dgm:spPr/>
      <dgm:t>
        <a:bodyPr/>
        <a:lstStyle/>
        <a:p>
          <a:endParaRPr lang="sv-SE"/>
        </a:p>
      </dgm:t>
    </dgm:pt>
    <dgm:pt modelId="{34A5439C-364B-4A23-B47A-06A8C7E2CEED}" type="sibTrans" cxnId="{EAAE5C91-13EC-48E7-BF53-62CC954433E5}">
      <dgm:prSet/>
      <dgm:spPr/>
      <dgm:t>
        <a:bodyPr/>
        <a:lstStyle/>
        <a:p>
          <a:endParaRPr lang="sv-SE"/>
        </a:p>
      </dgm:t>
    </dgm:pt>
    <dgm:pt modelId="{8EA608AF-5285-4ADB-B0E6-C901569DC915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Kortison</a:t>
          </a:r>
        </a:p>
        <a:p>
          <a:r>
            <a:rPr lang="sv-SE" dirty="0"/>
            <a:t> </a:t>
          </a:r>
          <a:r>
            <a:rPr lang="sv-SE" dirty="0" err="1"/>
            <a:t>po</a:t>
          </a:r>
          <a:r>
            <a:rPr lang="sv-SE" dirty="0"/>
            <a:t>. &gt;3mån</a:t>
          </a:r>
        </a:p>
      </dgm:t>
    </dgm:pt>
    <dgm:pt modelId="{EA18C69F-0D72-49C0-9E11-7F669540FA40}" type="parTrans" cxnId="{3F2C6980-5A5A-4FF1-860A-19E3F646E829}">
      <dgm:prSet/>
      <dgm:spPr/>
      <dgm:t>
        <a:bodyPr/>
        <a:lstStyle/>
        <a:p>
          <a:endParaRPr lang="sv-SE"/>
        </a:p>
      </dgm:t>
    </dgm:pt>
    <dgm:pt modelId="{4AE4BBFA-0D2F-4025-8A54-AC5C90BDC2E0}" type="sibTrans" cxnId="{3F2C6980-5A5A-4FF1-860A-19E3F646E829}">
      <dgm:prSet/>
      <dgm:spPr/>
      <dgm:t>
        <a:bodyPr/>
        <a:lstStyle/>
        <a:p>
          <a:endParaRPr lang="sv-SE"/>
        </a:p>
      </dgm:t>
    </dgm:pt>
    <dgm:pt modelId="{E787A2C0-997F-401C-9EC2-B75BC9DAD4FC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sv-SE" dirty="0"/>
            <a:t>Relaterade diagnoser *</a:t>
          </a:r>
        </a:p>
      </dgm:t>
    </dgm:pt>
    <dgm:pt modelId="{B7410DBA-B49B-4A3E-857A-2CB3AD1C110B}" type="parTrans" cxnId="{6C2FE18D-CD7D-4221-A3D2-35800CA7D96C}">
      <dgm:prSet/>
      <dgm:spPr/>
      <dgm:t>
        <a:bodyPr/>
        <a:lstStyle/>
        <a:p>
          <a:endParaRPr lang="sv-SE"/>
        </a:p>
      </dgm:t>
    </dgm:pt>
    <dgm:pt modelId="{EB9FCCA4-2245-44E2-BD17-87306DACDBB9}" type="sibTrans" cxnId="{6C2FE18D-CD7D-4221-A3D2-35800CA7D96C}">
      <dgm:prSet/>
      <dgm:spPr/>
      <dgm:t>
        <a:bodyPr/>
        <a:lstStyle/>
        <a:p>
          <a:endParaRPr lang="sv-SE"/>
        </a:p>
      </dgm:t>
    </dgm:pt>
    <dgm:pt modelId="{6B8B1EB2-B7D9-4385-87FA-AFE6334CA7B5}" type="pres">
      <dgm:prSet presAssocID="{CA043553-ADAB-494F-B4CE-FFDFE3A93F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BCB19D00-2094-42D8-AB45-BA6C85593C07}" type="pres">
      <dgm:prSet presAssocID="{E08B32BA-BC60-4F3A-A5A2-E088EB9800F1}" presName="node" presStyleLbl="node1" presStyleIdx="0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F97B9E3-6A8B-4BB3-B407-70BC5FD59786}" type="pres">
      <dgm:prSet presAssocID="{06C4C936-BD65-47E6-A9F3-54423CB08409}" presName="sibTrans" presStyleCnt="0"/>
      <dgm:spPr/>
    </dgm:pt>
    <dgm:pt modelId="{C47B2796-3DB4-4856-9738-156AF30DFD27}" type="pres">
      <dgm:prSet presAssocID="{B1FBC6EE-A671-483F-AA83-06183F10A1E4}" presName="node" presStyleLbl="node1" presStyleIdx="1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B4F040FE-50FA-4464-83FD-FAF3141A555A}" type="pres">
      <dgm:prSet presAssocID="{5D43B06B-C65E-4457-BCD0-BF86576463AB}" presName="sibTrans" presStyleCnt="0"/>
      <dgm:spPr/>
    </dgm:pt>
    <dgm:pt modelId="{DFFFD71B-61E9-4D22-9F9C-EF8ACC4CE37E}" type="pres">
      <dgm:prSet presAssocID="{14B728BE-2F73-4E15-85BE-37ED2E84192C}" presName="node" presStyleLbl="node1" presStyleIdx="2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2D89B60-F135-4CF0-997E-DAC308284946}" type="pres">
      <dgm:prSet presAssocID="{2ED95771-B294-4382-AEFA-8DD1DCD4C634}" presName="sibTrans" presStyleCnt="0"/>
      <dgm:spPr/>
    </dgm:pt>
    <dgm:pt modelId="{08F848BF-8E08-45D5-BD65-F0EF881B8B49}" type="pres">
      <dgm:prSet presAssocID="{95800149-2F0B-463C-AE65-E1F698AB59A3}" presName="node" presStyleLbl="node1" presStyleIdx="3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4FE5AAD-9AEE-4605-9E92-1A6D6AD42FF4}" type="pres">
      <dgm:prSet presAssocID="{A00D0BE0-6B1D-4A12-A8B2-45F7DD29F518}" presName="sibTrans" presStyleCnt="0"/>
      <dgm:spPr/>
    </dgm:pt>
    <dgm:pt modelId="{6A81CB96-B894-4463-BF62-386C2530C95D}" type="pres">
      <dgm:prSet presAssocID="{DCDBC341-2353-4541-994B-6827868B2571}" presName="node" presStyleLbl="node1" presStyleIdx="4" presStyleCnt="8" custLinFactNeighborX="1151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EEEC137-6F6C-4A85-8E20-25FB91202B8E}" type="pres">
      <dgm:prSet presAssocID="{DD0478D1-52DF-409C-9ACC-A8E345B3F449}" presName="sibTrans" presStyleCnt="0"/>
      <dgm:spPr/>
    </dgm:pt>
    <dgm:pt modelId="{15E0662D-0129-4334-B1DE-4C115298A2A9}" type="pres">
      <dgm:prSet presAssocID="{B4BD0E42-1150-420E-94C2-05DAD99CF18D}" presName="node" presStyleLbl="node1" presStyleIdx="5" presStyleCnt="8" custLinFactNeighborX="11697" custLinFactNeighborY="243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329277B-911A-4CA3-B612-430EFB2CB577}" type="pres">
      <dgm:prSet presAssocID="{34A5439C-364B-4A23-B47A-06A8C7E2CEED}" presName="sibTrans" presStyleCnt="0"/>
      <dgm:spPr/>
    </dgm:pt>
    <dgm:pt modelId="{D0DB0B60-E857-4F3C-8E91-2FF8139B9786}" type="pres">
      <dgm:prSet presAssocID="{8EA608AF-5285-4ADB-B0E6-C901569DC91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9757DCF-B345-4917-977C-5D8ED17ECC00}" type="pres">
      <dgm:prSet presAssocID="{4AE4BBFA-0D2F-4025-8A54-AC5C90BDC2E0}" presName="sibTrans" presStyleCnt="0"/>
      <dgm:spPr/>
    </dgm:pt>
    <dgm:pt modelId="{F64F55E4-EE14-4C48-BCF9-F2F80D82F54E}" type="pres">
      <dgm:prSet presAssocID="{E787A2C0-997F-401C-9EC2-B75BC9DAD4FC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DF0214AE-A5A3-4702-A850-559453F2191F}" srcId="{CA043553-ADAB-494F-B4CE-FFDFE3A93FAB}" destId="{E08B32BA-BC60-4F3A-A5A2-E088EB9800F1}" srcOrd="0" destOrd="0" parTransId="{4DE3AFDB-CF50-4A25-9D0D-819E04431F62}" sibTransId="{06C4C936-BD65-47E6-A9F3-54423CB08409}"/>
    <dgm:cxn modelId="{5C9D3202-4FEA-4561-B6B3-8714B980D796}" type="presOf" srcId="{B1FBC6EE-A671-483F-AA83-06183F10A1E4}" destId="{C47B2796-3DB4-4856-9738-156AF30DFD27}" srcOrd="0" destOrd="0" presId="urn:microsoft.com/office/officeart/2005/8/layout/default"/>
    <dgm:cxn modelId="{1EFBA4AC-286C-4EDB-88CE-46BC07AB58C7}" type="presOf" srcId="{CA043553-ADAB-494F-B4CE-FFDFE3A93FAB}" destId="{6B8B1EB2-B7D9-4385-87FA-AFE6334CA7B5}" srcOrd="0" destOrd="0" presId="urn:microsoft.com/office/officeart/2005/8/layout/default"/>
    <dgm:cxn modelId="{6C2FE18D-CD7D-4221-A3D2-35800CA7D96C}" srcId="{CA043553-ADAB-494F-B4CE-FFDFE3A93FAB}" destId="{E787A2C0-997F-401C-9EC2-B75BC9DAD4FC}" srcOrd="7" destOrd="0" parTransId="{B7410DBA-B49B-4A3E-857A-2CB3AD1C110B}" sibTransId="{EB9FCCA4-2245-44E2-BD17-87306DACDBB9}"/>
    <dgm:cxn modelId="{505BA145-FA81-4C10-B970-20FA06CFD2CF}" type="presOf" srcId="{B4BD0E42-1150-420E-94C2-05DAD99CF18D}" destId="{15E0662D-0129-4334-B1DE-4C115298A2A9}" srcOrd="0" destOrd="0" presId="urn:microsoft.com/office/officeart/2005/8/layout/default"/>
    <dgm:cxn modelId="{76433C01-5543-4056-97C0-BC1169105645}" srcId="{CA043553-ADAB-494F-B4CE-FFDFE3A93FAB}" destId="{DCDBC341-2353-4541-994B-6827868B2571}" srcOrd="4" destOrd="0" parTransId="{E020AE9F-06A5-4A7C-9D75-18B129B234D7}" sibTransId="{DD0478D1-52DF-409C-9ACC-A8E345B3F449}"/>
    <dgm:cxn modelId="{78C024E0-AD98-418F-AD44-91035D0D054E}" type="presOf" srcId="{8EA608AF-5285-4ADB-B0E6-C901569DC915}" destId="{D0DB0B60-E857-4F3C-8E91-2FF8139B9786}" srcOrd="0" destOrd="0" presId="urn:microsoft.com/office/officeart/2005/8/layout/default"/>
    <dgm:cxn modelId="{D49D8773-F5AC-4E57-8DF4-8BAA5697F310}" srcId="{CA043553-ADAB-494F-B4CE-FFDFE3A93FAB}" destId="{14B728BE-2F73-4E15-85BE-37ED2E84192C}" srcOrd="2" destOrd="0" parTransId="{BB1B3618-ADCD-4361-925F-A98D649BE6FD}" sibTransId="{2ED95771-B294-4382-AEFA-8DD1DCD4C634}"/>
    <dgm:cxn modelId="{5F610355-9D72-47FA-8CCC-681E2EB1CD6F}" srcId="{CA043553-ADAB-494F-B4CE-FFDFE3A93FAB}" destId="{95800149-2F0B-463C-AE65-E1F698AB59A3}" srcOrd="3" destOrd="0" parTransId="{F03F2012-CBC2-478E-8518-A3C4424AF514}" sibTransId="{A00D0BE0-6B1D-4A12-A8B2-45F7DD29F518}"/>
    <dgm:cxn modelId="{53F4E95A-A777-42BA-B5D9-FA6867A15942}" type="presOf" srcId="{DCDBC341-2353-4541-994B-6827868B2571}" destId="{6A81CB96-B894-4463-BF62-386C2530C95D}" srcOrd="0" destOrd="0" presId="urn:microsoft.com/office/officeart/2005/8/layout/default"/>
    <dgm:cxn modelId="{FD3C39BF-954A-4DD7-BC4D-D9ACF24703D1}" type="presOf" srcId="{95800149-2F0B-463C-AE65-E1F698AB59A3}" destId="{08F848BF-8E08-45D5-BD65-F0EF881B8B49}" srcOrd="0" destOrd="0" presId="urn:microsoft.com/office/officeart/2005/8/layout/default"/>
    <dgm:cxn modelId="{3F2C6980-5A5A-4FF1-860A-19E3F646E829}" srcId="{CA043553-ADAB-494F-B4CE-FFDFE3A93FAB}" destId="{8EA608AF-5285-4ADB-B0E6-C901569DC915}" srcOrd="6" destOrd="0" parTransId="{EA18C69F-0D72-49C0-9E11-7F669540FA40}" sibTransId="{4AE4BBFA-0D2F-4025-8A54-AC5C90BDC2E0}"/>
    <dgm:cxn modelId="{EAAE5C91-13EC-48E7-BF53-62CC954433E5}" srcId="{CA043553-ADAB-494F-B4CE-FFDFE3A93FAB}" destId="{B4BD0E42-1150-420E-94C2-05DAD99CF18D}" srcOrd="5" destOrd="0" parTransId="{8B95A79D-60DE-4356-B30E-40672144A9AE}" sibTransId="{34A5439C-364B-4A23-B47A-06A8C7E2CEED}"/>
    <dgm:cxn modelId="{67065223-EC39-40DA-9F33-3AE64CE5F02C}" srcId="{CA043553-ADAB-494F-B4CE-FFDFE3A93FAB}" destId="{B1FBC6EE-A671-483F-AA83-06183F10A1E4}" srcOrd="1" destOrd="0" parTransId="{50C786DC-B0D1-43C5-9E2F-8F4EB5D8E1BF}" sibTransId="{5D43B06B-C65E-4457-BCD0-BF86576463AB}"/>
    <dgm:cxn modelId="{6EE61F5E-4DEC-492C-8E2A-245E175A497B}" type="presOf" srcId="{E08B32BA-BC60-4F3A-A5A2-E088EB9800F1}" destId="{BCB19D00-2094-42D8-AB45-BA6C85593C07}" srcOrd="0" destOrd="0" presId="urn:microsoft.com/office/officeart/2005/8/layout/default"/>
    <dgm:cxn modelId="{8D0EE9C5-E6E7-4328-864F-DF02AFD24607}" type="presOf" srcId="{14B728BE-2F73-4E15-85BE-37ED2E84192C}" destId="{DFFFD71B-61E9-4D22-9F9C-EF8ACC4CE37E}" srcOrd="0" destOrd="0" presId="urn:microsoft.com/office/officeart/2005/8/layout/default"/>
    <dgm:cxn modelId="{2709C782-4C74-4EBA-92C7-A6D90936E6A1}" type="presOf" srcId="{E787A2C0-997F-401C-9EC2-B75BC9DAD4FC}" destId="{F64F55E4-EE14-4C48-BCF9-F2F80D82F54E}" srcOrd="0" destOrd="0" presId="urn:microsoft.com/office/officeart/2005/8/layout/default"/>
    <dgm:cxn modelId="{19BE8616-67B2-4FA7-B9A0-53F9F4D767D5}" type="presParOf" srcId="{6B8B1EB2-B7D9-4385-87FA-AFE6334CA7B5}" destId="{BCB19D00-2094-42D8-AB45-BA6C85593C07}" srcOrd="0" destOrd="0" presId="urn:microsoft.com/office/officeart/2005/8/layout/default"/>
    <dgm:cxn modelId="{BEE8E214-370C-4086-B496-72CA89AAE3B0}" type="presParOf" srcId="{6B8B1EB2-B7D9-4385-87FA-AFE6334CA7B5}" destId="{8F97B9E3-6A8B-4BB3-B407-70BC5FD59786}" srcOrd="1" destOrd="0" presId="urn:microsoft.com/office/officeart/2005/8/layout/default"/>
    <dgm:cxn modelId="{7DB11838-0255-45B9-8F4A-966A4C92E865}" type="presParOf" srcId="{6B8B1EB2-B7D9-4385-87FA-AFE6334CA7B5}" destId="{C47B2796-3DB4-4856-9738-156AF30DFD27}" srcOrd="2" destOrd="0" presId="urn:microsoft.com/office/officeart/2005/8/layout/default"/>
    <dgm:cxn modelId="{4CEE02B8-0B7D-428D-9909-77E2C7F83930}" type="presParOf" srcId="{6B8B1EB2-B7D9-4385-87FA-AFE6334CA7B5}" destId="{B4F040FE-50FA-4464-83FD-FAF3141A555A}" srcOrd="3" destOrd="0" presId="urn:microsoft.com/office/officeart/2005/8/layout/default"/>
    <dgm:cxn modelId="{9B43C846-2506-4406-9B33-E69837CDFD03}" type="presParOf" srcId="{6B8B1EB2-B7D9-4385-87FA-AFE6334CA7B5}" destId="{DFFFD71B-61E9-4D22-9F9C-EF8ACC4CE37E}" srcOrd="4" destOrd="0" presId="urn:microsoft.com/office/officeart/2005/8/layout/default"/>
    <dgm:cxn modelId="{8200C1D1-E538-48F0-85DB-7C320513104E}" type="presParOf" srcId="{6B8B1EB2-B7D9-4385-87FA-AFE6334CA7B5}" destId="{D2D89B60-F135-4CF0-997E-DAC308284946}" srcOrd="5" destOrd="0" presId="urn:microsoft.com/office/officeart/2005/8/layout/default"/>
    <dgm:cxn modelId="{31767567-8EC1-4E10-9B61-5D43250E2ED1}" type="presParOf" srcId="{6B8B1EB2-B7D9-4385-87FA-AFE6334CA7B5}" destId="{08F848BF-8E08-45D5-BD65-F0EF881B8B49}" srcOrd="6" destOrd="0" presId="urn:microsoft.com/office/officeart/2005/8/layout/default"/>
    <dgm:cxn modelId="{9AD1A640-D5D0-45AB-8BD2-26707C3FFA15}" type="presParOf" srcId="{6B8B1EB2-B7D9-4385-87FA-AFE6334CA7B5}" destId="{44FE5AAD-9AEE-4605-9E92-1A6D6AD42FF4}" srcOrd="7" destOrd="0" presId="urn:microsoft.com/office/officeart/2005/8/layout/default"/>
    <dgm:cxn modelId="{82A1C59F-E0EA-45F2-A462-3251786512A7}" type="presParOf" srcId="{6B8B1EB2-B7D9-4385-87FA-AFE6334CA7B5}" destId="{6A81CB96-B894-4463-BF62-386C2530C95D}" srcOrd="8" destOrd="0" presId="urn:microsoft.com/office/officeart/2005/8/layout/default"/>
    <dgm:cxn modelId="{63A78FB8-A018-4C54-8A9D-DDA9AB024949}" type="presParOf" srcId="{6B8B1EB2-B7D9-4385-87FA-AFE6334CA7B5}" destId="{3EEEC137-6F6C-4A85-8E20-25FB91202B8E}" srcOrd="9" destOrd="0" presId="urn:microsoft.com/office/officeart/2005/8/layout/default"/>
    <dgm:cxn modelId="{81CEA72D-342A-42B1-9B8F-DCB19A653833}" type="presParOf" srcId="{6B8B1EB2-B7D9-4385-87FA-AFE6334CA7B5}" destId="{15E0662D-0129-4334-B1DE-4C115298A2A9}" srcOrd="10" destOrd="0" presId="urn:microsoft.com/office/officeart/2005/8/layout/default"/>
    <dgm:cxn modelId="{98661C6B-73C7-45D1-BDC1-7DE6723C035E}" type="presParOf" srcId="{6B8B1EB2-B7D9-4385-87FA-AFE6334CA7B5}" destId="{8329277B-911A-4CA3-B612-430EFB2CB577}" srcOrd="11" destOrd="0" presId="urn:microsoft.com/office/officeart/2005/8/layout/default"/>
    <dgm:cxn modelId="{322506E1-2DED-4385-9608-4B544344BDFA}" type="presParOf" srcId="{6B8B1EB2-B7D9-4385-87FA-AFE6334CA7B5}" destId="{D0DB0B60-E857-4F3C-8E91-2FF8139B9786}" srcOrd="12" destOrd="0" presId="urn:microsoft.com/office/officeart/2005/8/layout/default"/>
    <dgm:cxn modelId="{ACADCB20-4AB8-432A-A800-45EDF4BDBD4F}" type="presParOf" srcId="{6B8B1EB2-B7D9-4385-87FA-AFE6334CA7B5}" destId="{59757DCF-B345-4917-977C-5D8ED17ECC00}" srcOrd="13" destOrd="0" presId="urn:microsoft.com/office/officeart/2005/8/layout/default"/>
    <dgm:cxn modelId="{2139A747-59B1-4CE3-9760-A2E5697FB489}" type="presParOf" srcId="{6B8B1EB2-B7D9-4385-87FA-AFE6334CA7B5}" destId="{F64F55E4-EE14-4C48-BCF9-F2F80D82F54E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A81583-3F49-4627-A98C-A66CD42B7308}">
      <dsp:nvSpPr>
        <dsp:cNvPr id="0" name=""/>
        <dsp:cNvSpPr/>
      </dsp:nvSpPr>
      <dsp:spPr>
        <a:xfrm>
          <a:off x="289689" y="0"/>
          <a:ext cx="4680310" cy="3130062"/>
        </a:xfrm>
        <a:prstGeom prst="down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D78A5-4F3C-4490-A492-17FD08DC2E18}">
      <dsp:nvSpPr>
        <dsp:cNvPr id="0" name=""/>
        <dsp:cNvSpPr/>
      </dsp:nvSpPr>
      <dsp:spPr>
        <a:xfrm>
          <a:off x="73301" y="939018"/>
          <a:ext cx="1651874" cy="1252024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err="1" smtClean="0"/>
            <a:t>Primärvårds-patient</a:t>
          </a:r>
          <a:endParaRPr lang="sv-SE" sz="1700" kern="1200" dirty="0"/>
        </a:p>
      </dsp:txBody>
      <dsp:txXfrm>
        <a:off x="73301" y="939018"/>
        <a:ext cx="1651874" cy="1252024"/>
      </dsp:txXfrm>
    </dsp:sp>
    <dsp:sp modelId="{F74BDC83-D0B9-4A74-9B3B-528F3A3ACA27}">
      <dsp:nvSpPr>
        <dsp:cNvPr id="0" name=""/>
        <dsp:cNvSpPr/>
      </dsp:nvSpPr>
      <dsp:spPr>
        <a:xfrm>
          <a:off x="1803905" y="939018"/>
          <a:ext cx="1651874" cy="1252024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/>
            <a:t>+65år</a:t>
          </a:r>
        </a:p>
      </dsp:txBody>
      <dsp:txXfrm>
        <a:off x="1803905" y="939018"/>
        <a:ext cx="1651874" cy="1252024"/>
      </dsp:txXfrm>
    </dsp:sp>
    <dsp:sp modelId="{FE33EFE6-2DCD-44DB-90CF-41E11F166726}">
      <dsp:nvSpPr>
        <dsp:cNvPr id="0" name=""/>
        <dsp:cNvSpPr/>
      </dsp:nvSpPr>
      <dsp:spPr>
        <a:xfrm>
          <a:off x="3544503" y="939018"/>
          <a:ext cx="1651874" cy="1252024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/>
            <a:t>ej haft </a:t>
          </a:r>
          <a:r>
            <a:rPr lang="sv-SE" sz="1700" kern="1200" dirty="0" err="1"/>
            <a:t>osteoporos-läkemedel</a:t>
          </a:r>
          <a:r>
            <a:rPr lang="sv-SE" sz="1700" kern="1200" dirty="0"/>
            <a:t> tidigare</a:t>
          </a:r>
        </a:p>
      </dsp:txBody>
      <dsp:txXfrm>
        <a:off x="3544503" y="939018"/>
        <a:ext cx="1651874" cy="125202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B19D00-2094-42D8-AB45-BA6C85593C07}">
      <dsp:nvSpPr>
        <dsp:cNvPr id="0" name=""/>
        <dsp:cNvSpPr/>
      </dsp:nvSpPr>
      <dsp:spPr>
        <a:xfrm>
          <a:off x="473919" y="1914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Tidigare fraktur</a:t>
          </a:r>
        </a:p>
      </dsp:txBody>
      <dsp:txXfrm>
        <a:off x="473919" y="1914"/>
        <a:ext cx="1202631" cy="721578"/>
      </dsp:txXfrm>
    </dsp:sp>
    <dsp:sp modelId="{C47B2796-3DB4-4856-9738-156AF30DFD27}">
      <dsp:nvSpPr>
        <dsp:cNvPr id="0" name=""/>
        <dsp:cNvSpPr/>
      </dsp:nvSpPr>
      <dsp:spPr>
        <a:xfrm>
          <a:off x="1796814" y="1914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Ärftlighet för höftfraktur</a:t>
          </a:r>
        </a:p>
      </dsp:txBody>
      <dsp:txXfrm>
        <a:off x="1796814" y="1914"/>
        <a:ext cx="1202631" cy="721578"/>
      </dsp:txXfrm>
    </dsp:sp>
    <dsp:sp modelId="{DFFFD71B-61E9-4D22-9F9C-EF8ACC4CE37E}">
      <dsp:nvSpPr>
        <dsp:cNvPr id="0" name=""/>
        <dsp:cNvSpPr/>
      </dsp:nvSpPr>
      <dsp:spPr>
        <a:xfrm>
          <a:off x="3119709" y="1914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Kvinna </a:t>
          </a:r>
        </a:p>
      </dsp:txBody>
      <dsp:txXfrm>
        <a:off x="3119709" y="1914"/>
        <a:ext cx="1202631" cy="721578"/>
      </dsp:txXfrm>
    </dsp:sp>
    <dsp:sp modelId="{08F848BF-8E08-45D5-BD65-F0EF881B8B49}">
      <dsp:nvSpPr>
        <dsp:cNvPr id="0" name=""/>
        <dsp:cNvSpPr/>
      </dsp:nvSpPr>
      <dsp:spPr>
        <a:xfrm>
          <a:off x="473919" y="843757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BMI &lt;20</a:t>
          </a:r>
        </a:p>
      </dsp:txBody>
      <dsp:txXfrm>
        <a:off x="473919" y="843757"/>
        <a:ext cx="1202631" cy="721578"/>
      </dsp:txXfrm>
    </dsp:sp>
    <dsp:sp modelId="{6A81CB96-B894-4463-BF62-386C2530C95D}">
      <dsp:nvSpPr>
        <dsp:cNvPr id="0" name=""/>
        <dsp:cNvSpPr/>
      </dsp:nvSpPr>
      <dsp:spPr>
        <a:xfrm>
          <a:off x="1796814" y="843757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Alkohol &gt;3 enheter/dag</a:t>
          </a:r>
        </a:p>
      </dsp:txBody>
      <dsp:txXfrm>
        <a:off x="1796814" y="843757"/>
        <a:ext cx="1202631" cy="721578"/>
      </dsp:txXfrm>
    </dsp:sp>
    <dsp:sp modelId="{15E0662D-0129-4334-B1DE-4C115298A2A9}">
      <dsp:nvSpPr>
        <dsp:cNvPr id="0" name=""/>
        <dsp:cNvSpPr/>
      </dsp:nvSpPr>
      <dsp:spPr>
        <a:xfrm>
          <a:off x="3121874" y="861341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Rökare</a:t>
          </a:r>
        </a:p>
      </dsp:txBody>
      <dsp:txXfrm>
        <a:off x="3121874" y="861341"/>
        <a:ext cx="1202631" cy="721578"/>
      </dsp:txXfrm>
    </dsp:sp>
    <dsp:sp modelId="{D0DB0B60-E857-4F3C-8E91-2FF8139B9786}">
      <dsp:nvSpPr>
        <dsp:cNvPr id="0" name=""/>
        <dsp:cNvSpPr/>
      </dsp:nvSpPr>
      <dsp:spPr>
        <a:xfrm>
          <a:off x="996860" y="1685599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Kortison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 </a:t>
          </a:r>
          <a:r>
            <a:rPr lang="sv-SE" sz="1600" kern="1200" dirty="0" err="1"/>
            <a:t>po</a:t>
          </a:r>
          <a:r>
            <a:rPr lang="sv-SE" sz="1600" kern="1200" dirty="0"/>
            <a:t>. &gt;3mån</a:t>
          </a:r>
        </a:p>
      </dsp:txBody>
      <dsp:txXfrm>
        <a:off x="996860" y="1685599"/>
        <a:ext cx="1202631" cy="721578"/>
      </dsp:txXfrm>
    </dsp:sp>
    <dsp:sp modelId="{F64F55E4-EE14-4C48-BCF9-F2F80D82F54E}">
      <dsp:nvSpPr>
        <dsp:cNvPr id="0" name=""/>
        <dsp:cNvSpPr/>
      </dsp:nvSpPr>
      <dsp:spPr>
        <a:xfrm>
          <a:off x="2319755" y="1685599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Relaterade diagnoser *</a:t>
          </a:r>
        </a:p>
      </dsp:txBody>
      <dsp:txXfrm>
        <a:off x="2319755" y="1685599"/>
        <a:ext cx="1202631" cy="72157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A81583-3F49-4627-A98C-A66CD42B7308}">
      <dsp:nvSpPr>
        <dsp:cNvPr id="0" name=""/>
        <dsp:cNvSpPr/>
      </dsp:nvSpPr>
      <dsp:spPr>
        <a:xfrm>
          <a:off x="289689" y="0"/>
          <a:ext cx="4680310" cy="3130062"/>
        </a:xfrm>
        <a:prstGeom prst="down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D78A5-4F3C-4490-A492-17FD08DC2E18}">
      <dsp:nvSpPr>
        <dsp:cNvPr id="0" name=""/>
        <dsp:cNvSpPr/>
      </dsp:nvSpPr>
      <dsp:spPr>
        <a:xfrm>
          <a:off x="73301" y="939018"/>
          <a:ext cx="1651874" cy="1252024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err="1" smtClean="0"/>
            <a:t>Primärvårds-patient</a:t>
          </a:r>
          <a:endParaRPr lang="sv-SE" sz="1700" kern="1200" dirty="0"/>
        </a:p>
      </dsp:txBody>
      <dsp:txXfrm>
        <a:off x="73301" y="939018"/>
        <a:ext cx="1651874" cy="1252024"/>
      </dsp:txXfrm>
    </dsp:sp>
    <dsp:sp modelId="{F74BDC83-D0B9-4A74-9B3B-528F3A3ACA27}">
      <dsp:nvSpPr>
        <dsp:cNvPr id="0" name=""/>
        <dsp:cNvSpPr/>
      </dsp:nvSpPr>
      <dsp:spPr>
        <a:xfrm>
          <a:off x="1803905" y="939018"/>
          <a:ext cx="1651874" cy="1252024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/>
            <a:t>+65år</a:t>
          </a:r>
        </a:p>
      </dsp:txBody>
      <dsp:txXfrm>
        <a:off x="1803905" y="939018"/>
        <a:ext cx="1651874" cy="1252024"/>
      </dsp:txXfrm>
    </dsp:sp>
    <dsp:sp modelId="{FE33EFE6-2DCD-44DB-90CF-41E11F166726}">
      <dsp:nvSpPr>
        <dsp:cNvPr id="0" name=""/>
        <dsp:cNvSpPr/>
      </dsp:nvSpPr>
      <dsp:spPr>
        <a:xfrm>
          <a:off x="3544503" y="939018"/>
          <a:ext cx="1651874" cy="1252024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smtClean="0"/>
            <a:t>ej haft osteoporos-läkemedel tidigare</a:t>
          </a:r>
          <a:endParaRPr lang="sv-SE" sz="1700" kern="1200" dirty="0"/>
        </a:p>
      </dsp:txBody>
      <dsp:txXfrm>
        <a:off x="3544503" y="939018"/>
        <a:ext cx="1651874" cy="125202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B19D00-2094-42D8-AB45-BA6C85593C07}">
      <dsp:nvSpPr>
        <dsp:cNvPr id="0" name=""/>
        <dsp:cNvSpPr/>
      </dsp:nvSpPr>
      <dsp:spPr>
        <a:xfrm>
          <a:off x="473919" y="1914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Tidigare fraktur</a:t>
          </a:r>
        </a:p>
      </dsp:txBody>
      <dsp:txXfrm>
        <a:off x="473919" y="1914"/>
        <a:ext cx="1202631" cy="721578"/>
      </dsp:txXfrm>
    </dsp:sp>
    <dsp:sp modelId="{C47B2796-3DB4-4856-9738-156AF30DFD27}">
      <dsp:nvSpPr>
        <dsp:cNvPr id="0" name=""/>
        <dsp:cNvSpPr/>
      </dsp:nvSpPr>
      <dsp:spPr>
        <a:xfrm>
          <a:off x="1796814" y="1914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Ärftlighet för höftfraktur</a:t>
          </a:r>
        </a:p>
      </dsp:txBody>
      <dsp:txXfrm>
        <a:off x="1796814" y="1914"/>
        <a:ext cx="1202631" cy="721578"/>
      </dsp:txXfrm>
    </dsp:sp>
    <dsp:sp modelId="{DFFFD71B-61E9-4D22-9F9C-EF8ACC4CE37E}">
      <dsp:nvSpPr>
        <dsp:cNvPr id="0" name=""/>
        <dsp:cNvSpPr/>
      </dsp:nvSpPr>
      <dsp:spPr>
        <a:xfrm>
          <a:off x="3119709" y="1914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Kvinna </a:t>
          </a:r>
        </a:p>
      </dsp:txBody>
      <dsp:txXfrm>
        <a:off x="3119709" y="1914"/>
        <a:ext cx="1202631" cy="721578"/>
      </dsp:txXfrm>
    </dsp:sp>
    <dsp:sp modelId="{08F848BF-8E08-45D5-BD65-F0EF881B8B49}">
      <dsp:nvSpPr>
        <dsp:cNvPr id="0" name=""/>
        <dsp:cNvSpPr/>
      </dsp:nvSpPr>
      <dsp:spPr>
        <a:xfrm>
          <a:off x="473919" y="843757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BMI &lt;20</a:t>
          </a:r>
        </a:p>
      </dsp:txBody>
      <dsp:txXfrm>
        <a:off x="473919" y="843757"/>
        <a:ext cx="1202631" cy="721578"/>
      </dsp:txXfrm>
    </dsp:sp>
    <dsp:sp modelId="{6A81CB96-B894-4463-BF62-386C2530C95D}">
      <dsp:nvSpPr>
        <dsp:cNvPr id="0" name=""/>
        <dsp:cNvSpPr/>
      </dsp:nvSpPr>
      <dsp:spPr>
        <a:xfrm>
          <a:off x="1796814" y="843757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Alkohol &gt;3 enheter/dag</a:t>
          </a:r>
        </a:p>
      </dsp:txBody>
      <dsp:txXfrm>
        <a:off x="1796814" y="843757"/>
        <a:ext cx="1202631" cy="721578"/>
      </dsp:txXfrm>
    </dsp:sp>
    <dsp:sp modelId="{15E0662D-0129-4334-B1DE-4C115298A2A9}">
      <dsp:nvSpPr>
        <dsp:cNvPr id="0" name=""/>
        <dsp:cNvSpPr/>
      </dsp:nvSpPr>
      <dsp:spPr>
        <a:xfrm>
          <a:off x="3121874" y="861341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Rökare</a:t>
          </a:r>
        </a:p>
      </dsp:txBody>
      <dsp:txXfrm>
        <a:off x="3121874" y="861341"/>
        <a:ext cx="1202631" cy="721578"/>
      </dsp:txXfrm>
    </dsp:sp>
    <dsp:sp modelId="{D0DB0B60-E857-4F3C-8E91-2FF8139B9786}">
      <dsp:nvSpPr>
        <dsp:cNvPr id="0" name=""/>
        <dsp:cNvSpPr/>
      </dsp:nvSpPr>
      <dsp:spPr>
        <a:xfrm>
          <a:off x="996860" y="1685599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Kortison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 </a:t>
          </a:r>
          <a:r>
            <a:rPr lang="sv-SE" sz="1600" kern="1200" dirty="0" err="1"/>
            <a:t>po</a:t>
          </a:r>
          <a:r>
            <a:rPr lang="sv-SE" sz="1600" kern="1200" dirty="0"/>
            <a:t>. &gt;3mån</a:t>
          </a:r>
        </a:p>
      </dsp:txBody>
      <dsp:txXfrm>
        <a:off x="996860" y="1685599"/>
        <a:ext cx="1202631" cy="721578"/>
      </dsp:txXfrm>
    </dsp:sp>
    <dsp:sp modelId="{F64F55E4-EE14-4C48-BCF9-F2F80D82F54E}">
      <dsp:nvSpPr>
        <dsp:cNvPr id="0" name=""/>
        <dsp:cNvSpPr/>
      </dsp:nvSpPr>
      <dsp:spPr>
        <a:xfrm>
          <a:off x="2319755" y="1685599"/>
          <a:ext cx="1202631" cy="721578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/>
            <a:t>Relaterade diagnoser *</a:t>
          </a:r>
        </a:p>
      </dsp:txBody>
      <dsp:txXfrm>
        <a:off x="2319755" y="1685599"/>
        <a:ext cx="1202631" cy="721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0.76525</cdr:x>
      <cdr:y>0.19798</cdr:y>
    </cdr:from>
    <cdr:to>
      <cdr:x>0.98964</cdr:x>
      <cdr:y>0.39708</cdr:y>
    </cdr:to>
    <cdr:sp macro="" textlink="">
      <cdr:nvSpPr>
        <cdr:cNvPr id="3" name="Oval 2"/>
        <cdr:cNvSpPr/>
      </cdr:nvSpPr>
      <cdr:spPr>
        <a:xfrm xmlns:a="http://schemas.openxmlformats.org/drawingml/2006/main">
          <a:off x="5976952" y="842953"/>
          <a:ext cx="1752598" cy="847703"/>
        </a:xfrm>
        <a:prstGeom xmlns:a="http://schemas.openxmlformats.org/drawingml/2006/main" prst="wedgeEllipseCallout">
          <a:avLst>
            <a:gd name="adj1" fmla="val -68003"/>
            <a:gd name="adj2" fmla="val 62500"/>
          </a:avLst>
        </a:prstGeom>
        <a:solidFill xmlns:a="http://schemas.openxmlformats.org/drawingml/2006/main">
          <a:schemeClr val="accent4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sv-SE"/>
        </a:p>
      </cdr:txBody>
    </cdr:sp>
  </cdr:relSizeAnchor>
  <cdr:relSizeAnchor xmlns:cdr="http://schemas.openxmlformats.org/drawingml/2006/chartDrawing">
    <cdr:from>
      <cdr:x>0.80183</cdr:x>
      <cdr:y>0.24832</cdr:y>
    </cdr:from>
    <cdr:to>
      <cdr:x>0.96612</cdr:x>
      <cdr:y>0.39933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6262704" y="1057267"/>
          <a:ext cx="1283187" cy="6429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sv-SE" sz="1100" dirty="0">
              <a:solidFill>
                <a:schemeClr val="bg1"/>
              </a:solidFill>
            </a:rPr>
            <a:t>MÅL:</a:t>
          </a:r>
        </a:p>
        <a:p xmlns:a="http://schemas.openxmlformats.org/drawingml/2006/main">
          <a:r>
            <a:rPr lang="sv-SE" sz="1100" dirty="0">
              <a:solidFill>
                <a:schemeClr val="bg1"/>
              </a:solidFill>
            </a:rPr>
            <a:t>50 </a:t>
          </a:r>
          <a:r>
            <a:rPr lang="sv-SE" sz="1100" dirty="0" err="1">
              <a:solidFill>
                <a:schemeClr val="bg1"/>
              </a:solidFill>
            </a:rPr>
            <a:t>FRAXade</a:t>
          </a:r>
          <a:r>
            <a:rPr lang="sv-SE" sz="1100" baseline="0" dirty="0">
              <a:solidFill>
                <a:schemeClr val="bg1"/>
              </a:solidFill>
            </a:rPr>
            <a:t> patienter</a:t>
          </a:r>
          <a:endParaRPr lang="sv-SE" sz="1100" dirty="0">
            <a:solidFill>
              <a:schemeClr val="bg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BADE0-A933-4582-A36B-CC413165C197}" type="datetimeFigureOut">
              <a:rPr lang="sv-SE" smtClean="0"/>
              <a:pPr/>
              <a:t>2015-11-22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5F672-BB12-4CD0-97C8-B683B7F59323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85720" y="642918"/>
            <a:ext cx="8429684" cy="5286412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64096" y="1094879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sv-SE" sz="4800" b="1" dirty="0" smtClean="0">
                <a:solidFill>
                  <a:schemeClr val="bg1"/>
                </a:solidFill>
              </a:rPr>
              <a:t>Osteoporos i primärvården </a:t>
            </a:r>
            <a:br>
              <a:rPr lang="sv-SE" sz="4800" b="1" dirty="0" smtClean="0">
                <a:solidFill>
                  <a:schemeClr val="bg1"/>
                </a:solidFill>
              </a:rPr>
            </a:br>
            <a:r>
              <a:rPr lang="sv-SE" sz="4800" b="1" dirty="0" smtClean="0">
                <a:solidFill>
                  <a:schemeClr val="bg1"/>
                </a:solidFill>
              </a:rPr>
              <a:t>på Gotland                                   </a:t>
            </a:r>
            <a:endParaRPr lang="sv-SE" b="1" dirty="0">
              <a:solidFill>
                <a:schemeClr val="bg1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71472" y="2890846"/>
            <a:ext cx="3429024" cy="1752600"/>
          </a:xfrm>
        </p:spPr>
        <p:txBody>
          <a:bodyPr>
            <a:normAutofit fontScale="85000" lnSpcReduction="20000"/>
          </a:bodyPr>
          <a:lstStyle/>
          <a:p>
            <a:r>
              <a:rPr lang="sv-SE" dirty="0">
                <a:solidFill>
                  <a:schemeClr val="bg1"/>
                </a:solidFill>
              </a:rPr>
              <a:t>Vårdcentralen </a:t>
            </a:r>
            <a:endParaRPr lang="sv-SE" dirty="0" smtClean="0">
              <a:solidFill>
                <a:schemeClr val="bg1"/>
              </a:solidFill>
            </a:endParaRPr>
          </a:p>
          <a:p>
            <a:r>
              <a:rPr lang="sv-SE" dirty="0" smtClean="0">
                <a:solidFill>
                  <a:schemeClr val="bg1"/>
                </a:solidFill>
              </a:rPr>
              <a:t>Visby Norr</a:t>
            </a:r>
          </a:p>
          <a:p>
            <a:endParaRPr lang="sv-SE" sz="1800" dirty="0" smtClean="0">
              <a:solidFill>
                <a:schemeClr val="bg1"/>
              </a:solidFill>
            </a:endParaRPr>
          </a:p>
          <a:p>
            <a:endParaRPr lang="sv-SE" sz="1800" dirty="0" smtClean="0">
              <a:solidFill>
                <a:schemeClr val="bg1"/>
              </a:solidFill>
            </a:endParaRPr>
          </a:p>
          <a:p>
            <a:r>
              <a:rPr lang="sv-SE" sz="1800" dirty="0" smtClean="0">
                <a:solidFill>
                  <a:schemeClr val="bg1"/>
                </a:solidFill>
              </a:rPr>
              <a:t>Förbättringsarbete</a:t>
            </a:r>
          </a:p>
          <a:p>
            <a:r>
              <a:rPr lang="sv-SE" sz="1800" dirty="0" smtClean="0">
                <a:solidFill>
                  <a:schemeClr val="bg1"/>
                </a:solidFill>
              </a:rPr>
              <a:t>Nov 13 - maj 14</a:t>
            </a:r>
            <a:endParaRPr lang="sv-SE" sz="1800" dirty="0">
              <a:solidFill>
                <a:schemeClr val="bg1"/>
              </a:solidFill>
            </a:endParaRPr>
          </a:p>
        </p:txBody>
      </p:sp>
      <p:pic>
        <p:nvPicPr>
          <p:cNvPr id="5" name="Bildobjekt 4" descr="teamV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4810" y="2000240"/>
            <a:ext cx="3643338" cy="2732504"/>
          </a:xfrm>
          <a:prstGeom prst="rect">
            <a:avLst/>
          </a:prstGeom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428992" y="4968891"/>
            <a:ext cx="5143536" cy="1174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fontAlgn="base">
              <a:spcBef>
                <a:spcPct val="0"/>
              </a:spcBef>
              <a:spcAft>
                <a:spcPts val="1000"/>
              </a:spcAft>
              <a:buClr>
                <a:srgbClr val="FFFFFF"/>
              </a:buClr>
            </a:pPr>
            <a:r>
              <a:rPr kumimoji="0" lang="sv-SE" sz="12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Lena Grytting</a:t>
            </a:r>
            <a:r>
              <a:rPr kumimoji="0" lang="sv-SE" sz="12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sv-SE" sz="12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Usk</a:t>
            </a:r>
            <a:r>
              <a:rPr lang="sv-SE" sz="1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, Susanna </a:t>
            </a:r>
            <a:r>
              <a:rPr lang="sv-SE" sz="12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Althini</a:t>
            </a:r>
            <a:r>
              <a:rPr lang="sv-SE" sz="1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ST-läk, </a:t>
            </a:r>
            <a:r>
              <a:rPr kumimoji="0" lang="sv-SE" sz="12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Maria Andersson,</a:t>
            </a:r>
            <a:r>
              <a:rPr kumimoji="0" lang="sv-SE" sz="12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12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dsk</a:t>
            </a:r>
            <a:endParaRPr kumimoji="0" lang="sv-SE" sz="12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357158" y="1643050"/>
            <a:ext cx="8286808" cy="4162214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928662" y="2000240"/>
            <a:ext cx="7370762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Att uppmärksamma och erbjuda patienter (som tidigare haft fragilitetsfrakturer, men som inte fått uppföljning avseende osteoporos) möjlighet till osteoporos -utredning via primärvården.</a:t>
            </a:r>
            <a:endParaRPr kumimoji="0" lang="sv-SE" sz="360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sv-SE" sz="36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323528" y="40466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 smtClean="0"/>
              <a:t>UPPDATERAT MÅL</a:t>
            </a:r>
            <a:endParaRPr lang="sv-S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857356" y="866824"/>
          <a:ext cx="5506248" cy="31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2143140" y="3890936"/>
          <a:ext cx="4519247" cy="2409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2994071" y="928670"/>
            <a:ext cx="3333750" cy="75247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8900000" scaled="1"/>
            <a:tileRect/>
          </a:gra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2173334" y="3857628"/>
            <a:ext cx="4502150" cy="28749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8DB3E2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215074" y="4819630"/>
            <a:ext cx="3217862" cy="2251075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FRAX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3170284" y="996695"/>
            <a:ext cx="2889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3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Urvalskriterier</a:t>
            </a: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397262" y="3249627"/>
            <a:ext cx="28892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Plus 2 eller fler av</a:t>
            </a:r>
            <a:r>
              <a:rPr kumimoji="0" lang="sv-SE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346373" y="6319828"/>
            <a:ext cx="45116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 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tex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RA, DMtyp1, KOL,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D-vitbrist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hyperparathyreodism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malabsorbtion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njurinsuff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leversjukdom,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hyperkortisolism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manlig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hypogonadism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myelom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2000296" y="132402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2000296" y="4457749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2000296" y="491494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7" name="Rektangel 16"/>
          <p:cNvSpPr/>
          <p:nvPr/>
        </p:nvSpPr>
        <p:spPr>
          <a:xfrm>
            <a:off x="0" y="857232"/>
            <a:ext cx="2000232" cy="157163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600" kern="1200" dirty="0"/>
          </a:p>
        </p:txBody>
      </p:sp>
      <p:sp>
        <p:nvSpPr>
          <p:cNvPr id="18" name="AutoShape 2"/>
          <p:cNvSpPr>
            <a:spLocks noChangeArrowheads="1"/>
          </p:cNvSpPr>
          <p:nvPr/>
        </p:nvSpPr>
        <p:spPr bwMode="auto">
          <a:xfrm>
            <a:off x="-428660" y="-142900"/>
            <a:ext cx="3217862" cy="2251075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Tidigare fraktur!</a:t>
            </a:r>
            <a:endParaRPr kumimoji="0" lang="sv-SE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V-form med huvud 18"/>
          <p:cNvSpPr/>
          <p:nvPr/>
        </p:nvSpPr>
        <p:spPr>
          <a:xfrm>
            <a:off x="1428728" y="2571744"/>
            <a:ext cx="5929354" cy="1785950"/>
          </a:xfrm>
          <a:prstGeom prst="notchedRightArrow">
            <a:avLst/>
          </a:prstGeom>
          <a:solidFill>
            <a:srgbClr val="FFFF00"/>
          </a:solidFill>
          <a:ln w="50800">
            <a:solidFill>
              <a:srgbClr val="00B050"/>
            </a:solidFill>
          </a:ln>
          <a:scene3d>
            <a:camera prst="orthographicFront">
              <a:rot lat="0" lon="0" rev="189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16" name="AutoShape 2"/>
          <p:cNvSpPr>
            <a:spLocks noChangeArrowheads="1"/>
          </p:cNvSpPr>
          <p:nvPr/>
        </p:nvSpPr>
        <p:spPr bwMode="auto">
          <a:xfrm>
            <a:off x="6394698" y="-603448"/>
            <a:ext cx="3217862" cy="306896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v-SE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Riktad</a:t>
            </a:r>
            <a:r>
              <a:rPr kumimoji="0" lang="sv-SE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screening av</a:t>
            </a:r>
            <a:endParaRPr kumimoji="0" lang="sv-SE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v-SE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KOL,</a:t>
            </a:r>
            <a:r>
              <a:rPr kumimoji="0" lang="sv-SE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sv-SE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Rökare</a:t>
            </a:r>
            <a:endParaRPr kumimoji="0" lang="sv-SE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Heriditet</a:t>
            </a:r>
            <a:r>
              <a:rPr kumimoji="0" lang="sv-SE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för </a:t>
            </a:r>
            <a:r>
              <a:rPr kumimoji="0" lang="sv-SE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höftfx</a:t>
            </a:r>
            <a:r>
              <a:rPr kumimoji="0" lang="sv-SE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V-form med huvud 19"/>
          <p:cNvSpPr/>
          <p:nvPr/>
        </p:nvSpPr>
        <p:spPr>
          <a:xfrm rot="2877472">
            <a:off x="6642442" y="3331982"/>
            <a:ext cx="2776605" cy="541163"/>
          </a:xfrm>
          <a:prstGeom prst="notchedRightArrow">
            <a:avLst/>
          </a:prstGeom>
          <a:solidFill>
            <a:srgbClr val="FFFF00"/>
          </a:solidFill>
          <a:ln w="50800">
            <a:solidFill>
              <a:srgbClr val="00B050"/>
            </a:solidFill>
          </a:ln>
          <a:scene3d>
            <a:camera prst="orthographicFront">
              <a:rot lat="0" lon="0" rev="189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ungafakta.se/sagor/historier/det-dansande-skelettet/det-dansande-skelett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77470"/>
            <a:ext cx="3357554" cy="5569592"/>
          </a:xfrm>
          <a:prstGeom prst="rect">
            <a:avLst/>
          </a:prstGeom>
          <a:noFill/>
        </p:spPr>
      </p:pic>
      <p:sp>
        <p:nvSpPr>
          <p:cNvPr id="3" name="Explosion 1 2"/>
          <p:cNvSpPr/>
          <p:nvPr/>
        </p:nvSpPr>
        <p:spPr>
          <a:xfrm>
            <a:off x="1928794" y="3429000"/>
            <a:ext cx="714380" cy="642942"/>
          </a:xfrm>
          <a:prstGeom prst="irregularSeal1">
            <a:avLst/>
          </a:prstGeom>
          <a:solidFill>
            <a:srgbClr val="92D050">
              <a:alpha val="60000"/>
            </a:srgbClr>
          </a:solidFill>
          <a:ln>
            <a:solidFill>
              <a:srgbClr val="92D050">
                <a:alpha val="7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Explosion 1 3"/>
          <p:cNvSpPr/>
          <p:nvPr/>
        </p:nvSpPr>
        <p:spPr>
          <a:xfrm>
            <a:off x="0" y="3286124"/>
            <a:ext cx="714380" cy="642942"/>
          </a:xfrm>
          <a:prstGeom prst="irregularSeal1">
            <a:avLst/>
          </a:prstGeom>
          <a:solidFill>
            <a:srgbClr val="92D050">
              <a:alpha val="60000"/>
            </a:srgbClr>
          </a:solidFill>
          <a:ln>
            <a:solidFill>
              <a:srgbClr val="92D050">
                <a:alpha val="7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Explosion 1 4"/>
          <p:cNvSpPr/>
          <p:nvPr/>
        </p:nvSpPr>
        <p:spPr>
          <a:xfrm rot="20493425">
            <a:off x="1241656" y="1856732"/>
            <a:ext cx="714380" cy="1643074"/>
          </a:xfrm>
          <a:prstGeom prst="irregularSeal1">
            <a:avLst/>
          </a:prstGeom>
          <a:solidFill>
            <a:srgbClr val="92D050">
              <a:alpha val="59000"/>
            </a:srgbClr>
          </a:solidFill>
          <a:ln>
            <a:solidFill>
              <a:srgbClr val="92D050">
                <a:alpha val="7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Explosion 1 5"/>
          <p:cNvSpPr/>
          <p:nvPr/>
        </p:nvSpPr>
        <p:spPr>
          <a:xfrm>
            <a:off x="1571604" y="1643050"/>
            <a:ext cx="714380" cy="642942"/>
          </a:xfrm>
          <a:prstGeom prst="irregularSeal1">
            <a:avLst/>
          </a:prstGeom>
          <a:solidFill>
            <a:srgbClr val="92D050">
              <a:alpha val="51000"/>
            </a:srgbClr>
          </a:solidFill>
          <a:ln>
            <a:solidFill>
              <a:srgbClr val="92D050">
                <a:alpha val="7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2083564" y="142852"/>
            <a:ext cx="5345956" cy="12926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5400" b="1" cap="none" spc="0" dirty="0" smtClean="0">
                <a:ln/>
                <a:solidFill>
                  <a:schemeClr val="accent3">
                    <a:lumMod val="75000"/>
                  </a:schemeClr>
                </a:solidFill>
                <a:effectLst/>
              </a:rPr>
              <a:t>Osteoporos???</a:t>
            </a:r>
          </a:p>
          <a:p>
            <a:pPr algn="ctr"/>
            <a:r>
              <a:rPr lang="sv-SE" sz="2400" b="1" dirty="0" smtClean="0">
                <a:ln/>
                <a:solidFill>
                  <a:schemeClr val="accent3">
                    <a:lumMod val="75000"/>
                  </a:schemeClr>
                </a:solidFill>
              </a:rPr>
              <a:t>”Skört skelett”</a:t>
            </a:r>
            <a:endParaRPr lang="sv-SE" sz="2400" b="1" cap="none" spc="0" dirty="0">
              <a:ln/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sp>
        <p:nvSpPr>
          <p:cNvPr id="8" name="Rektangel 7"/>
          <p:cNvSpPr/>
          <p:nvPr/>
        </p:nvSpPr>
        <p:spPr>
          <a:xfrm>
            <a:off x="3500430" y="1857364"/>
            <a:ext cx="5643602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slop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sv-SE" sz="2800" b="1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Har </a:t>
            </a:r>
            <a:r>
              <a:rPr lang="sv-SE" sz="2800" b="1" cap="none" spc="0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du någon gång trillat omkull </a:t>
            </a:r>
          </a:p>
          <a:p>
            <a:r>
              <a:rPr lang="sv-SE" sz="2800" b="1" cap="none" spc="0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och brutit handled, axel </a:t>
            </a:r>
            <a:r>
              <a:rPr lang="sv-SE" sz="2800" b="1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eller höft?</a:t>
            </a:r>
          </a:p>
          <a:p>
            <a:endParaRPr lang="sv-SE" sz="2800" b="1" dirty="0" smtClean="0">
              <a:ln w="19050"/>
              <a:solidFill>
                <a:srgbClr val="92D05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r>
              <a:rPr lang="sv-SE" sz="2800" b="1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Har du blivit kutryggig med åren? </a:t>
            </a:r>
            <a:r>
              <a:rPr lang="sv-SE" sz="2800" b="1" cap="none" spc="0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</a:t>
            </a:r>
          </a:p>
          <a:p>
            <a:endParaRPr lang="sv-SE" sz="2800" b="1" dirty="0" smtClean="0">
              <a:ln w="19050"/>
              <a:solidFill>
                <a:srgbClr val="92D05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r>
              <a:rPr lang="sv-SE" sz="2800" b="1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Du kan ha osteoporos.</a:t>
            </a:r>
          </a:p>
          <a:p>
            <a:endParaRPr lang="sv-SE" sz="2800" b="1" cap="none" spc="0" dirty="0" smtClean="0">
              <a:ln w="19050"/>
              <a:solidFill>
                <a:srgbClr val="92D05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r>
              <a:rPr lang="sv-SE" sz="2800" b="1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Säg till på </a:t>
            </a:r>
            <a:r>
              <a:rPr lang="sv-SE" sz="2800" b="1" dirty="0" err="1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vc</a:t>
            </a:r>
            <a:r>
              <a:rPr lang="sv-SE" sz="2800" b="1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, så gör vi en bedömning av om du behöver utredas vidare.</a:t>
            </a:r>
          </a:p>
          <a:p>
            <a:endParaRPr lang="sv-SE" sz="2800" b="1" cap="none" spc="0" dirty="0" smtClean="0">
              <a:ln w="19050"/>
              <a:solidFill>
                <a:srgbClr val="92D05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r>
              <a:rPr lang="sv-SE" sz="2800" b="1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Hopp! Det </a:t>
            </a:r>
            <a:r>
              <a:rPr lang="sv-SE" sz="2800" b="1" dirty="0" smtClean="0">
                <a:ln w="19050"/>
                <a:solidFill>
                  <a:srgbClr val="92D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finns bra behandling.</a:t>
            </a:r>
            <a:endParaRPr lang="sv-SE" sz="2800" b="1" cap="none" spc="0" dirty="0">
              <a:ln w="19050"/>
              <a:solidFill>
                <a:srgbClr val="92D05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1785918" y="1428736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AXEL</a:t>
            </a:r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357158" y="3071810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HANDLED</a:t>
            </a:r>
            <a:endParaRPr lang="sv-SE" dirty="0"/>
          </a:p>
        </p:txBody>
      </p:sp>
      <p:sp>
        <p:nvSpPr>
          <p:cNvPr id="11" name="textruta 10"/>
          <p:cNvSpPr txBox="1"/>
          <p:nvPr/>
        </p:nvSpPr>
        <p:spPr>
          <a:xfrm>
            <a:off x="2357422" y="4071942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HÖFT</a:t>
            </a:r>
            <a:endParaRPr lang="sv-SE" dirty="0"/>
          </a:p>
        </p:txBody>
      </p:sp>
      <p:sp>
        <p:nvSpPr>
          <p:cNvPr id="12" name="textruta 11"/>
          <p:cNvSpPr txBox="1"/>
          <p:nvPr/>
        </p:nvSpPr>
        <p:spPr>
          <a:xfrm>
            <a:off x="1928794" y="2916792"/>
            <a:ext cx="82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KOTOR</a:t>
            </a:r>
            <a:endParaRPr lang="sv-SE" dirty="0"/>
          </a:p>
        </p:txBody>
      </p:sp>
      <p:sp>
        <p:nvSpPr>
          <p:cNvPr id="14" name="Rektangel 13"/>
          <p:cNvSpPr/>
          <p:nvPr/>
        </p:nvSpPr>
        <p:spPr>
          <a:xfrm rot="20711610">
            <a:off x="6734334" y="523172"/>
            <a:ext cx="220990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4000" b="1" cap="none" spc="0" dirty="0" smtClean="0">
                <a:ln/>
                <a:solidFill>
                  <a:srgbClr val="FF0000"/>
                </a:solidFill>
                <a:effectLst/>
              </a:rPr>
              <a:t>”50+ are”</a:t>
            </a:r>
          </a:p>
          <a:p>
            <a:pPr algn="ctr"/>
            <a:r>
              <a:rPr lang="sv-SE" sz="3200" b="1" dirty="0" smtClean="0">
                <a:ln/>
                <a:solidFill>
                  <a:srgbClr val="FF0000"/>
                </a:solidFill>
              </a:rPr>
              <a:t>Se hit!</a:t>
            </a:r>
            <a:endParaRPr lang="sv-SE" sz="3200" b="1" cap="none" spc="0" dirty="0">
              <a:ln/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357158" y="1643050"/>
            <a:ext cx="8286808" cy="4450246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83568" y="2000240"/>
            <a:ext cx="7615856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 Förbättringsarbete nov13- maj 14.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v-SE" sz="360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 Vårdprogramsarbete</a:t>
            </a:r>
            <a:r>
              <a:rPr kumimoji="0" lang="sv-SE" sz="360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 nov13 – mars 14.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 Implementering av </a:t>
            </a:r>
            <a:r>
              <a:rPr lang="sv-SE" sz="3600" dirty="0" err="1" smtClean="0">
                <a:solidFill>
                  <a:srgbClr val="FFFFFF"/>
                </a:solidFill>
                <a:latin typeface="Calibri" pitchFamily="34" charset="0"/>
              </a:rPr>
              <a:t>koordinator-ledd</a:t>
            </a: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sv-SE" sz="3600" dirty="0" err="1" smtClean="0">
                <a:solidFill>
                  <a:srgbClr val="FFFFFF"/>
                </a:solidFill>
                <a:latin typeface="Calibri" pitchFamily="34" charset="0"/>
              </a:rPr>
              <a:t>osteoporos-mottagning</a:t>
            </a: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på lasarettet.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v-SE" sz="360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 Vetenskaplig utvärdering av osteoporos i samband med höftfraktur.</a:t>
            </a:r>
            <a:endParaRPr kumimoji="0" lang="sv-SE" sz="360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sv-SE" sz="36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467544" y="476672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 smtClean="0"/>
              <a:t>FLERA ÅTGÄRDER SAMTIDIGT</a:t>
            </a:r>
            <a:endParaRPr lang="sv-S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/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Osteoporoskoordinator Visby</a:t>
            </a:r>
            <a:endParaRPr lang="sv-SE" smtClean="0">
              <a:solidFill>
                <a:schemeClr val="bg1"/>
              </a:solidFill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6EED98-33C6-4368-85F7-9040B34D3046}" type="datetime4">
              <a:rPr lang="sv-SE" smtClean="0"/>
              <a:pPr>
                <a:defRPr/>
              </a:pPr>
              <a:t>22 november 2015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F113DA-8BF5-487D-9F59-F20538C51D31}" type="slidenum">
              <a:rPr lang="sv-SE" smtClean="0"/>
              <a:pPr>
                <a:defRPr/>
              </a:pPr>
              <a:t>14</a:t>
            </a:fld>
            <a:endParaRPr lang="sv-SE"/>
          </a:p>
        </p:txBody>
      </p:sp>
      <p:pic>
        <p:nvPicPr>
          <p:cNvPr id="614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14425"/>
            <a:ext cx="9144000" cy="582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14282" y="1340768"/>
            <a:ext cx="8606190" cy="4968552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240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pPr algn="l"/>
            <a:r>
              <a:rPr lang="sv-SE" dirty="0" smtClean="0"/>
              <a:t>PÅ GÅNG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Förenkla för läkarna i </a:t>
            </a:r>
            <a:r>
              <a:rPr lang="sv-SE" dirty="0" smtClean="0">
                <a:solidFill>
                  <a:schemeClr val="bg1"/>
                </a:solidFill>
              </a:rPr>
              <a:t>primärvården: </a:t>
            </a:r>
          </a:p>
          <a:p>
            <a:pPr lvl="1"/>
            <a:r>
              <a:rPr lang="sv-SE" dirty="0" smtClean="0">
                <a:solidFill>
                  <a:schemeClr val="bg1"/>
                </a:solidFill>
              </a:rPr>
              <a:t> tydligare </a:t>
            </a:r>
            <a:r>
              <a:rPr lang="sv-SE" dirty="0" err="1" smtClean="0">
                <a:solidFill>
                  <a:schemeClr val="bg1"/>
                </a:solidFill>
              </a:rPr>
              <a:t>DXA-svar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endParaRPr lang="sv-SE" dirty="0" smtClean="0">
              <a:solidFill>
                <a:schemeClr val="bg1"/>
              </a:solidFill>
            </a:endParaRPr>
          </a:p>
          <a:p>
            <a:pPr lvl="1"/>
            <a:r>
              <a:rPr lang="sv-SE" dirty="0" smtClean="0">
                <a:solidFill>
                  <a:schemeClr val="bg1"/>
                </a:solidFill>
              </a:rPr>
              <a:t> behandlingsrekommendation </a:t>
            </a:r>
            <a:r>
              <a:rPr lang="sv-SE" dirty="0" smtClean="0">
                <a:solidFill>
                  <a:schemeClr val="bg1"/>
                </a:solidFill>
              </a:rPr>
              <a:t>från </a:t>
            </a:r>
            <a:r>
              <a:rPr lang="sv-SE" dirty="0" err="1" smtClean="0">
                <a:solidFill>
                  <a:schemeClr val="bg1"/>
                </a:solidFill>
              </a:rPr>
              <a:t>osteoporos-mottagningen</a:t>
            </a:r>
            <a:r>
              <a:rPr lang="sv-SE" dirty="0" smtClean="0">
                <a:solidFill>
                  <a:schemeClr val="bg1"/>
                </a:solidFill>
              </a:rPr>
              <a:t>. </a:t>
            </a:r>
            <a:endParaRPr lang="sv-SE" dirty="0" smtClean="0">
              <a:solidFill>
                <a:schemeClr val="bg1"/>
              </a:solidFill>
            </a:endParaRPr>
          </a:p>
          <a:p>
            <a:pPr lvl="1"/>
            <a:r>
              <a:rPr lang="sv-SE" dirty="0" smtClean="0">
                <a:solidFill>
                  <a:schemeClr val="bg1"/>
                </a:solidFill>
              </a:rPr>
              <a:t>Snabbguide för handläggning av osteoporos i primärvården utifrån PM</a:t>
            </a:r>
            <a:r>
              <a:rPr lang="sv-SE" dirty="0" smtClean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sv-SE" dirty="0" smtClean="0">
                <a:solidFill>
                  <a:schemeClr val="bg1"/>
                </a:solidFill>
              </a:rPr>
              <a:t>Utforma enhetlig lokal </a:t>
            </a:r>
            <a:r>
              <a:rPr lang="sv-SE" dirty="0" smtClean="0">
                <a:solidFill>
                  <a:schemeClr val="bg1"/>
                </a:solidFill>
              </a:rPr>
              <a:t>patientinformation/brevmall. </a:t>
            </a:r>
            <a:endParaRPr lang="sv-SE" dirty="0" smtClean="0">
              <a:solidFill>
                <a:schemeClr val="bg1"/>
              </a:solidFill>
            </a:endParaRPr>
          </a:p>
          <a:p>
            <a:pPr lvl="1"/>
            <a:r>
              <a:rPr lang="sv-SE" dirty="0" smtClean="0">
                <a:solidFill>
                  <a:schemeClr val="bg1"/>
                </a:solidFill>
              </a:rPr>
              <a:t>R</a:t>
            </a:r>
            <a:r>
              <a:rPr lang="sv-SE" dirty="0" smtClean="0">
                <a:solidFill>
                  <a:schemeClr val="bg1"/>
                </a:solidFill>
              </a:rPr>
              <a:t>ond på vårdcentralen med </a:t>
            </a:r>
            <a:r>
              <a:rPr lang="sv-SE" dirty="0" err="1" smtClean="0">
                <a:solidFill>
                  <a:schemeClr val="bg1"/>
                </a:solidFill>
              </a:rPr>
              <a:t>osteoporos-specialist</a:t>
            </a:r>
            <a:r>
              <a:rPr lang="sv-SE" dirty="0" smtClean="0">
                <a:solidFill>
                  <a:schemeClr val="bg1"/>
                </a:solidFill>
              </a:rPr>
              <a:t>. </a:t>
            </a:r>
            <a:endParaRPr lang="sv-SE" dirty="0" smtClean="0">
              <a:solidFill>
                <a:schemeClr val="bg1"/>
              </a:solidFill>
            </a:endParaRPr>
          </a:p>
          <a:p>
            <a:pPr lvl="1"/>
            <a:endParaRPr lang="sv-SE" dirty="0" smtClean="0">
              <a:solidFill>
                <a:schemeClr val="bg1"/>
              </a:solidFill>
            </a:endParaRPr>
          </a:p>
          <a:p>
            <a:pPr lvl="1"/>
            <a:endParaRPr lang="sv-SE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214282" y="857232"/>
            <a:ext cx="8429684" cy="571504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2400"/>
          </a:p>
        </p:txBody>
      </p:sp>
      <p:sp>
        <p:nvSpPr>
          <p:cNvPr id="4" name="textruta 3"/>
          <p:cNvSpPr txBox="1"/>
          <p:nvPr/>
        </p:nvSpPr>
        <p:spPr>
          <a:xfrm>
            <a:off x="500034" y="1071546"/>
            <a:ext cx="842968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solidFill>
                  <a:srgbClr val="FFFF00"/>
                </a:solidFill>
              </a:rPr>
              <a:t>Bra förutsättningar för bättre omhändertagande av </a:t>
            </a:r>
          </a:p>
          <a:p>
            <a:r>
              <a:rPr lang="sv-SE" sz="2400" dirty="0" err="1" smtClean="0">
                <a:solidFill>
                  <a:srgbClr val="FFFF00"/>
                </a:solidFill>
              </a:rPr>
              <a:t>osteoporotiker</a:t>
            </a:r>
            <a:r>
              <a:rPr lang="sv-SE" sz="2400" dirty="0" smtClean="0">
                <a:solidFill>
                  <a:srgbClr val="FFFF00"/>
                </a:solidFill>
              </a:rPr>
              <a:t> på Gotland framöver!</a:t>
            </a:r>
          </a:p>
          <a:p>
            <a:endParaRPr lang="sv-SE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 </a:t>
            </a:r>
            <a:r>
              <a:rPr lang="sv-SE" sz="2000" dirty="0" smtClean="0">
                <a:solidFill>
                  <a:schemeClr val="bg1"/>
                </a:solidFill>
              </a:rPr>
              <a:t>Nytt vårdprogram 2015.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 Ny struktur för utredning och omhändertagande </a:t>
            </a:r>
          </a:p>
          <a:p>
            <a:r>
              <a:rPr lang="sv-SE" sz="2000" dirty="0" err="1" smtClean="0">
                <a:solidFill>
                  <a:schemeClr val="bg1"/>
                </a:solidFill>
              </a:rPr>
              <a:t>osteoporotiker</a:t>
            </a:r>
            <a:r>
              <a:rPr lang="sv-SE" sz="2000" dirty="0" smtClean="0">
                <a:solidFill>
                  <a:schemeClr val="bg1"/>
                </a:solidFill>
              </a:rPr>
              <a:t> på lasarettet från 1a september 2014. 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 Smidigare förutsättningar för samverkan mellan lasarettet och primärvården tack vare </a:t>
            </a:r>
            <a:r>
              <a:rPr lang="sv-SE" sz="2000" dirty="0" err="1" smtClean="0">
                <a:solidFill>
                  <a:schemeClr val="bg1"/>
                </a:solidFill>
              </a:rPr>
              <a:t>osteoporos-koordinatorn</a:t>
            </a:r>
            <a:r>
              <a:rPr lang="sv-SE" sz="2000" dirty="0" smtClean="0">
                <a:solidFill>
                  <a:schemeClr val="bg1"/>
                </a:solidFill>
              </a:rPr>
              <a:t> som gör </a:t>
            </a:r>
            <a:r>
              <a:rPr lang="sv-SE" sz="2000" dirty="0" err="1" smtClean="0">
                <a:solidFill>
                  <a:schemeClr val="bg1"/>
                </a:solidFill>
              </a:rPr>
              <a:t>DXA-mätningar</a:t>
            </a:r>
            <a:r>
              <a:rPr lang="sv-SE" sz="2000" dirty="0" smtClean="0">
                <a:solidFill>
                  <a:schemeClr val="bg1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 Riktad screening av primärvårdspatienter.  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 Osteoporosskola 2016  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 Patientförening en ROP Gotland bildades 2014</a:t>
            </a:r>
          </a:p>
          <a:p>
            <a:pPr>
              <a:buFont typeface="Arial" pitchFamily="34" charset="0"/>
              <a:buChar char="•"/>
            </a:pPr>
            <a:endParaRPr lang="sv-SE" sz="24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 </a:t>
            </a:r>
            <a:r>
              <a:rPr lang="sv-SE" sz="2400" b="1" dirty="0" smtClean="0">
                <a:solidFill>
                  <a:srgbClr val="FFFF00"/>
                </a:solidFill>
              </a:rPr>
              <a:t>Primärvården kan bidra med att fånga upp de patienter som har haft sin första osteoporosfraktur men inte fått behandling.</a:t>
            </a:r>
            <a:endParaRPr lang="sv-SE" sz="2400" b="1" dirty="0">
              <a:solidFill>
                <a:srgbClr val="FFFF00"/>
              </a:solidFill>
            </a:endParaRPr>
          </a:p>
          <a:p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142844" y="-24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 smtClean="0"/>
              <a:t>FRAMTID</a:t>
            </a:r>
            <a:endParaRPr lang="sv-SE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395536" y="1628800"/>
            <a:ext cx="8286808" cy="4248472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83568" y="2000240"/>
            <a:ext cx="7891810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  Gotland sämst i landet  på att förskriva sekundärprofylax mot osteoporos enligt  ”</a:t>
            </a:r>
            <a:r>
              <a:rPr lang="sv-SE" sz="3600" dirty="0" err="1" smtClean="0">
                <a:solidFill>
                  <a:srgbClr val="FFFFFF"/>
                </a:solidFill>
                <a:latin typeface="Calibri" pitchFamily="34" charset="0"/>
              </a:rPr>
              <a:t>SKLs</a:t>
            </a: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 öppna </a:t>
            </a:r>
            <a:r>
              <a:rPr lang="sv-SE" sz="3600" dirty="0" err="1" smtClean="0">
                <a:solidFill>
                  <a:srgbClr val="FFFFFF"/>
                </a:solidFill>
                <a:latin typeface="Calibri" pitchFamily="34" charset="0"/>
              </a:rPr>
              <a:t>jämförlser</a:t>
            </a: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” 2012.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endParaRPr lang="sv-SE" sz="3600" dirty="0" smtClean="0">
              <a:solidFill>
                <a:srgbClr val="FFFFFF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v-SE" sz="360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 </a:t>
            </a:r>
            <a:r>
              <a:rPr kumimoji="0" lang="sv-SE" sz="360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Osteoporos prioriterat av HSF Gotland.</a:t>
            </a:r>
            <a:endParaRPr kumimoji="0" lang="sv-SE" sz="360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sv-SE" sz="36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358868" y="476672"/>
            <a:ext cx="3349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 smtClean="0"/>
              <a:t>BAKGRUND</a:t>
            </a:r>
            <a:endParaRPr lang="sv-S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357158" y="1643050"/>
            <a:ext cx="8286808" cy="321471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928662" y="2000240"/>
            <a:ext cx="7370762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sv-SE" sz="3600" dirty="0" smtClean="0">
                <a:solidFill>
                  <a:srgbClr val="FFFFFF"/>
                </a:solidFill>
                <a:latin typeface="Calibri" pitchFamily="34" charset="0"/>
              </a:rPr>
              <a:t>Att m</a:t>
            </a:r>
            <a:r>
              <a:rPr kumimoji="0" lang="sv-SE" sz="360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ed riktad screening av patienter i primärvården,</a:t>
            </a:r>
            <a:r>
              <a:rPr kumimoji="0" lang="sv-SE" sz="360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 </a:t>
            </a:r>
            <a:r>
              <a:rPr kumimoji="0" lang="sv-SE" sz="360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hitta de som har osteoporos, men som inte har fått diagnos och behandling tidigare.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sv-SE" sz="36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574892" y="620688"/>
            <a:ext cx="3349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 smtClean="0"/>
              <a:t>SYFTE </a:t>
            </a:r>
            <a:endParaRPr lang="sv-S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3" name="AutoShape 175"/>
          <p:cNvSpPr>
            <a:spLocks noChangeArrowheads="1"/>
          </p:cNvSpPr>
          <p:nvPr/>
        </p:nvSpPr>
        <p:spPr bwMode="auto">
          <a:xfrm>
            <a:off x="352425" y="1916832"/>
            <a:ext cx="3333750" cy="752475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224" name="AutoShape 176"/>
          <p:cNvSpPr>
            <a:spLocks noChangeArrowheads="1"/>
          </p:cNvSpPr>
          <p:nvPr/>
        </p:nvSpPr>
        <p:spPr bwMode="auto">
          <a:xfrm>
            <a:off x="6315075" y="2193057"/>
            <a:ext cx="2754313" cy="238125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226" name="Text Box 178"/>
          <p:cNvSpPr txBox="1">
            <a:spLocks noChangeArrowheads="1"/>
          </p:cNvSpPr>
          <p:nvPr/>
        </p:nvSpPr>
        <p:spPr bwMode="auto">
          <a:xfrm>
            <a:off x="6488113" y="2492896"/>
            <a:ext cx="265588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v-SE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Minskat lidande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sv-SE" sz="20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v-SE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Minskade samhällskostnader</a:t>
            </a: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27" name="Text Box 179"/>
          <p:cNvSpPr txBox="1">
            <a:spLocks noChangeArrowheads="1"/>
          </p:cNvSpPr>
          <p:nvPr/>
        </p:nvSpPr>
        <p:spPr bwMode="auto">
          <a:xfrm>
            <a:off x="546100" y="2054945"/>
            <a:ext cx="3225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v-SE" sz="26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Tänk OSTEOPOROS</a:t>
            </a:r>
            <a:endParaRPr kumimoji="0" 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7" name="Höger 176"/>
          <p:cNvSpPr/>
          <p:nvPr/>
        </p:nvSpPr>
        <p:spPr>
          <a:xfrm>
            <a:off x="785786" y="2016834"/>
            <a:ext cx="4906327" cy="3333750"/>
          </a:xfrm>
          <a:prstGeom prst="rightArrow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" name="Grupp 177"/>
          <p:cNvGrpSpPr/>
          <p:nvPr/>
        </p:nvGrpSpPr>
        <p:grpSpPr>
          <a:xfrm>
            <a:off x="371488" y="2885006"/>
            <a:ext cx="1281823" cy="1333500"/>
            <a:chOff x="1" y="861214"/>
            <a:chExt cx="1281823" cy="1333500"/>
          </a:xfrm>
        </p:grpSpPr>
        <p:sp>
          <p:nvSpPr>
            <p:cNvPr id="188" name="Rektangel med rundade hörn 187"/>
            <p:cNvSpPr/>
            <p:nvPr/>
          </p:nvSpPr>
          <p:spPr>
            <a:xfrm>
              <a:off x="1" y="861214"/>
              <a:ext cx="1281823" cy="1333500"/>
            </a:xfrm>
            <a:prstGeom prst="roundRect">
              <a:avLst/>
            </a:prstGeom>
            <a:blipFill rotWithShape="0">
              <a:blip r:embed="rId2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9" name="Rektangel 188"/>
            <p:cNvSpPr/>
            <p:nvPr/>
          </p:nvSpPr>
          <p:spPr>
            <a:xfrm>
              <a:off x="62574" y="923787"/>
              <a:ext cx="1156677" cy="12083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2400" b="1" kern="1200">
                  <a:solidFill>
                    <a:srgbClr val="FF0000"/>
                  </a:solidFill>
                </a:rPr>
                <a:t>FRAX</a:t>
              </a:r>
            </a:p>
          </p:txBody>
        </p:sp>
      </p:grpSp>
      <p:grpSp>
        <p:nvGrpSpPr>
          <p:cNvPr id="4" name="Grupp 178"/>
          <p:cNvGrpSpPr/>
          <p:nvPr/>
        </p:nvGrpSpPr>
        <p:grpSpPr>
          <a:xfrm>
            <a:off x="1827184" y="2853255"/>
            <a:ext cx="1281823" cy="1333500"/>
            <a:chOff x="1455697" y="829463"/>
            <a:chExt cx="1281823" cy="1333500"/>
          </a:xfrm>
        </p:grpSpPr>
        <p:sp>
          <p:nvSpPr>
            <p:cNvPr id="186" name="Rektangel med rundade hörn 185"/>
            <p:cNvSpPr/>
            <p:nvPr/>
          </p:nvSpPr>
          <p:spPr>
            <a:xfrm>
              <a:off x="1455697" y="829463"/>
              <a:ext cx="1281823" cy="1333500"/>
            </a:xfrm>
            <a:prstGeom prst="roundRect">
              <a:avLst/>
            </a:prstGeom>
            <a:blipFill rotWithShape="0">
              <a:blip r:embed="rId3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7" name="Rektangel 186"/>
            <p:cNvSpPr/>
            <p:nvPr/>
          </p:nvSpPr>
          <p:spPr>
            <a:xfrm>
              <a:off x="1518270" y="892036"/>
              <a:ext cx="1156677" cy="12083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2400" b="1" kern="1200">
                  <a:solidFill>
                    <a:srgbClr val="FF0000"/>
                  </a:solidFill>
                </a:rPr>
                <a:t>DXA</a:t>
              </a:r>
            </a:p>
          </p:txBody>
        </p:sp>
      </p:grpSp>
      <p:grpSp>
        <p:nvGrpSpPr>
          <p:cNvPr id="5" name="Grupp 179"/>
          <p:cNvGrpSpPr/>
          <p:nvPr/>
        </p:nvGrpSpPr>
        <p:grpSpPr>
          <a:xfrm>
            <a:off x="3354856" y="2865163"/>
            <a:ext cx="1281823" cy="1333500"/>
            <a:chOff x="2983369" y="841371"/>
            <a:chExt cx="1281823" cy="1333500"/>
          </a:xfrm>
        </p:grpSpPr>
        <p:sp>
          <p:nvSpPr>
            <p:cNvPr id="184" name="Rektangel med rundade hörn 183"/>
            <p:cNvSpPr/>
            <p:nvPr/>
          </p:nvSpPr>
          <p:spPr>
            <a:xfrm>
              <a:off x="2983369" y="841371"/>
              <a:ext cx="1281823" cy="1333500"/>
            </a:xfrm>
            <a:prstGeom prst="roundRect">
              <a:avLst/>
            </a:prstGeom>
            <a:blipFill rotWithShape="0">
              <a:blip r:embed="rId4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5" name="Rektangel 184"/>
            <p:cNvSpPr/>
            <p:nvPr/>
          </p:nvSpPr>
          <p:spPr>
            <a:xfrm>
              <a:off x="3045942" y="903944"/>
              <a:ext cx="1156677" cy="12083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2400" b="1" kern="1200">
                  <a:solidFill>
                    <a:srgbClr val="FF0000"/>
                  </a:solidFill>
                </a:rPr>
                <a:t>M81.9</a:t>
              </a:r>
            </a:p>
          </p:txBody>
        </p:sp>
      </p:grpSp>
      <p:grpSp>
        <p:nvGrpSpPr>
          <p:cNvPr id="6" name="Grupp 180"/>
          <p:cNvGrpSpPr/>
          <p:nvPr/>
        </p:nvGrpSpPr>
        <p:grpSpPr>
          <a:xfrm>
            <a:off x="4861813" y="2897912"/>
            <a:ext cx="1281823" cy="1333500"/>
            <a:chOff x="4490326" y="791765"/>
            <a:chExt cx="1281823" cy="1333500"/>
          </a:xfrm>
        </p:grpSpPr>
        <p:sp>
          <p:nvSpPr>
            <p:cNvPr id="182" name="Rektangel med rundade hörn 181"/>
            <p:cNvSpPr/>
            <p:nvPr/>
          </p:nvSpPr>
          <p:spPr>
            <a:xfrm>
              <a:off x="4490326" y="791765"/>
              <a:ext cx="1281823" cy="1333500"/>
            </a:xfrm>
            <a:prstGeom prst="roundRect">
              <a:avLst/>
            </a:prstGeom>
            <a:blipFill rotWithShape="0">
              <a:blip r:embed="rId5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3" name="Rektangel 182"/>
            <p:cNvSpPr/>
            <p:nvPr/>
          </p:nvSpPr>
          <p:spPr>
            <a:xfrm>
              <a:off x="4552899" y="854338"/>
              <a:ext cx="1156677" cy="12083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2400" b="1" kern="1200" dirty="0" err="1" smtClean="0">
                  <a:solidFill>
                    <a:srgbClr val="FF0000"/>
                  </a:solidFill>
                </a:rPr>
                <a:t>Bisfos-fonat</a:t>
              </a:r>
              <a:endParaRPr lang="sv-SE" sz="2400" b="1" kern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225" name="Text Box 177"/>
          <p:cNvSpPr txBox="1">
            <a:spLocks noChangeArrowheads="1"/>
          </p:cNvSpPr>
          <p:nvPr/>
        </p:nvSpPr>
        <p:spPr bwMode="auto">
          <a:xfrm>
            <a:off x="477838" y="4159970"/>
            <a:ext cx="8297862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v-SE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Riskbedömning             Bentäthetsmätning                        Diagnos                           Behandling                                                     Mål</a:t>
            </a: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857356" y="866824"/>
          <a:ext cx="5506248" cy="31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2143140" y="3890936"/>
          <a:ext cx="4519247" cy="2409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2994071" y="928670"/>
            <a:ext cx="3333750" cy="752475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2173334" y="3857628"/>
            <a:ext cx="4502150" cy="28749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8DB3E2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215074" y="4819630"/>
            <a:ext cx="3217862" cy="2251075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FRAX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3170284" y="996695"/>
            <a:ext cx="2889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3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Urvalskriterier</a:t>
            </a: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397262" y="3249627"/>
            <a:ext cx="28892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Plus 2 eller fler av</a:t>
            </a:r>
            <a:r>
              <a:rPr kumimoji="0" lang="sv-SE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857884" y="5676886"/>
            <a:ext cx="1143008" cy="509588"/>
          </a:xfrm>
          <a:prstGeom prst="rightArrow">
            <a:avLst>
              <a:gd name="adj1" fmla="val 50000"/>
              <a:gd name="adj2" fmla="val 49221"/>
            </a:avLst>
          </a:prstGeom>
          <a:solidFill>
            <a:srgbClr val="FF0000"/>
          </a:solidFill>
          <a:ln w="9525">
            <a:solidFill>
              <a:srgbClr val="17365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346373" y="6319828"/>
            <a:ext cx="45116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 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tex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RA, DMtyp1, KOL,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D-vitbrist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hyperparathyreodism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malabsorbtion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njurinsuff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leversjukdom,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hyperkortisolism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manlig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hypogonadism</a:t>
            </a:r>
            <a:r>
              <a:rPr kumimoji="0" lang="sv-S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sv-SE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myelom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2000296" y="132402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2000296" y="4457749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2000296" y="491494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" name="textruta 13"/>
          <p:cNvSpPr txBox="1"/>
          <p:nvPr/>
        </p:nvSpPr>
        <p:spPr>
          <a:xfrm>
            <a:off x="428596" y="142852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/>
              <a:t>Riktad screening av primärvårdspatienter</a:t>
            </a:r>
            <a:endParaRPr lang="sv-S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"/>
          <p:cNvGrpSpPr/>
          <p:nvPr/>
        </p:nvGrpSpPr>
        <p:grpSpPr>
          <a:xfrm>
            <a:off x="1321571" y="357166"/>
            <a:ext cx="6251513" cy="5929354"/>
            <a:chOff x="214282" y="142852"/>
            <a:chExt cx="7143800" cy="6572296"/>
          </a:xfrm>
        </p:grpSpPr>
        <p:sp>
          <p:nvSpPr>
            <p:cNvPr id="7" name="Rektangel med rundade hörn 6"/>
            <p:cNvSpPr/>
            <p:nvPr/>
          </p:nvSpPr>
          <p:spPr>
            <a:xfrm>
              <a:off x="214282" y="142852"/>
              <a:ext cx="7143800" cy="6572296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sv-S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sv-SE" sz="1600" dirty="0"/>
            </a:p>
          </p:txBody>
        </p:sp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882" t="16531" r="3073" b="7772"/>
            <a:stretch>
              <a:fillRect/>
            </a:stretch>
          </p:blipFill>
          <p:spPr bwMode="auto">
            <a:xfrm>
              <a:off x="857224" y="1500174"/>
              <a:ext cx="5722429" cy="4929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textruta 5"/>
            <p:cNvSpPr txBox="1"/>
            <p:nvPr/>
          </p:nvSpPr>
          <p:spPr>
            <a:xfrm>
              <a:off x="428596" y="285728"/>
              <a:ext cx="6695895" cy="11940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sv-S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sv-SE" sz="3600" dirty="0" smtClean="0">
                  <a:solidFill>
                    <a:schemeClr val="bg1"/>
                  </a:solidFill>
                </a:rPr>
                <a:t>FRAX</a:t>
              </a:r>
              <a:r>
                <a:rPr lang="sv-SE" sz="2800" dirty="0" smtClean="0">
                  <a:solidFill>
                    <a:schemeClr val="bg1"/>
                  </a:solidFill>
                </a:rPr>
                <a:t>  är ett riskbedömningsverktyg. </a:t>
              </a:r>
            </a:p>
            <a:p>
              <a:r>
                <a:rPr lang="sv-SE" sz="2800" dirty="0" smtClean="0">
                  <a:solidFill>
                    <a:schemeClr val="bg1"/>
                  </a:solidFill>
                </a:rPr>
                <a:t>     -</a:t>
              </a:r>
              <a:r>
                <a:rPr lang="sv-SE" sz="2000" dirty="0" smtClean="0">
                  <a:solidFill>
                    <a:schemeClr val="bg1"/>
                  </a:solidFill>
                </a:rPr>
                <a:t>beräknar risken för framtida </a:t>
              </a:r>
              <a:r>
                <a:rPr lang="sv-SE" sz="2000" dirty="0" err="1" smtClean="0">
                  <a:solidFill>
                    <a:schemeClr val="bg1"/>
                  </a:solidFill>
                </a:rPr>
                <a:t>osteoporos-frakturer</a:t>
              </a:r>
              <a:endParaRPr lang="sv-SE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ktangel med rundade hörn 2"/>
          <p:cNvSpPr/>
          <p:nvPr/>
        </p:nvSpPr>
        <p:spPr>
          <a:xfrm>
            <a:off x="6465107" y="5072074"/>
            <a:ext cx="1357322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 smtClean="0">
                <a:solidFill>
                  <a:srgbClr val="FF0000"/>
                </a:solidFill>
              </a:rPr>
              <a:t>FRAX&gt;15%  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4" name="Rektangel med rundade hörn 3"/>
          <p:cNvSpPr/>
          <p:nvPr/>
        </p:nvSpPr>
        <p:spPr>
          <a:xfrm>
            <a:off x="6465107" y="5857892"/>
            <a:ext cx="1357322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 smtClean="0">
                <a:solidFill>
                  <a:srgbClr val="FF0000"/>
                </a:solidFill>
              </a:rPr>
              <a:t>DXA  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5" name="Ned 4"/>
          <p:cNvSpPr/>
          <p:nvPr/>
        </p:nvSpPr>
        <p:spPr>
          <a:xfrm>
            <a:off x="6965173" y="5643578"/>
            <a:ext cx="285752" cy="357190"/>
          </a:xfrm>
          <a:prstGeom prst="downArrow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v-SE"/>
          </a:p>
        </p:txBody>
      </p:sp>
      <p:sp>
        <p:nvSpPr>
          <p:cNvPr id="6" name="Höger 5"/>
          <p:cNvSpPr/>
          <p:nvPr/>
        </p:nvSpPr>
        <p:spPr>
          <a:xfrm>
            <a:off x="6107917" y="5286388"/>
            <a:ext cx="500066" cy="285752"/>
          </a:xfrm>
          <a:prstGeom prst="rightArrow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357158" y="1500174"/>
            <a:ext cx="8501122" cy="464347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4000"/>
          </a:p>
        </p:txBody>
      </p:sp>
      <p:sp>
        <p:nvSpPr>
          <p:cNvPr id="4" name="textruta 3"/>
          <p:cNvSpPr txBox="1"/>
          <p:nvPr/>
        </p:nvSpPr>
        <p:spPr>
          <a:xfrm>
            <a:off x="928662" y="1643050"/>
            <a:ext cx="78581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v-SE" sz="3600" dirty="0" smtClean="0">
                <a:solidFill>
                  <a:schemeClr val="bg1"/>
                </a:solidFill>
              </a:rPr>
              <a:t> Vi </a:t>
            </a:r>
            <a:r>
              <a:rPr lang="sv-SE" sz="3600" dirty="0" err="1" smtClean="0">
                <a:solidFill>
                  <a:schemeClr val="bg1"/>
                </a:solidFill>
              </a:rPr>
              <a:t>FRAXade</a:t>
            </a:r>
            <a:r>
              <a:rPr lang="sv-SE" sz="3600" dirty="0" smtClean="0">
                <a:solidFill>
                  <a:schemeClr val="bg1"/>
                </a:solidFill>
              </a:rPr>
              <a:t> totalt 72 patienter.</a:t>
            </a:r>
          </a:p>
          <a:p>
            <a:pPr>
              <a:buFont typeface="Arial" pitchFamily="34" charset="0"/>
              <a:buChar char="•"/>
            </a:pPr>
            <a:r>
              <a:rPr lang="sv-SE" sz="3600" dirty="0" smtClean="0">
                <a:solidFill>
                  <a:schemeClr val="bg1"/>
                </a:solidFill>
              </a:rPr>
              <a:t> 48 patienter hade FRAX&gt;15%</a:t>
            </a:r>
          </a:p>
          <a:p>
            <a:pPr>
              <a:buFont typeface="Arial" pitchFamily="34" charset="0"/>
              <a:buChar char="•"/>
            </a:pPr>
            <a:r>
              <a:rPr lang="sv-SE" sz="3600" dirty="0" smtClean="0">
                <a:solidFill>
                  <a:schemeClr val="bg1"/>
                </a:solidFill>
              </a:rPr>
              <a:t> Träffsäkerhet 67% (sjönk mot slutet).</a:t>
            </a:r>
          </a:p>
          <a:p>
            <a:pPr>
              <a:buFont typeface="Arial" pitchFamily="34" charset="0"/>
              <a:buChar char="•"/>
            </a:pPr>
            <a:r>
              <a:rPr lang="sv-SE" sz="3600" dirty="0" smtClean="0">
                <a:solidFill>
                  <a:schemeClr val="bg1"/>
                </a:solidFill>
              </a:rPr>
              <a:t> Vi hittade 34 patienter med tidigare frakturer.</a:t>
            </a:r>
          </a:p>
          <a:p>
            <a:pPr>
              <a:buFont typeface="Arial" pitchFamily="34" charset="0"/>
              <a:buChar char="•"/>
            </a:pPr>
            <a:endParaRPr lang="sv-SE" sz="36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3600" dirty="0" smtClean="0">
                <a:solidFill>
                  <a:schemeClr val="bg1"/>
                </a:solidFill>
              </a:rPr>
              <a:t> </a:t>
            </a:r>
            <a:r>
              <a:rPr lang="sv-SE" sz="2400" dirty="0" smtClean="0">
                <a:solidFill>
                  <a:schemeClr val="bg1"/>
                </a:solidFill>
              </a:rPr>
              <a:t>Har tyvärr  inte följt upp hur många som kommit vidare till DXA, fått diagnos och behandling efter projektet.</a:t>
            </a:r>
            <a:endParaRPr lang="sv-SE" sz="3600" dirty="0">
              <a:solidFill>
                <a:schemeClr val="bg1"/>
              </a:solidFill>
            </a:endParaRPr>
          </a:p>
          <a:p>
            <a:endParaRPr lang="sv-SE" sz="3600" dirty="0"/>
          </a:p>
        </p:txBody>
      </p:sp>
      <p:sp>
        <p:nvSpPr>
          <p:cNvPr id="12" name="textruta 11"/>
          <p:cNvSpPr txBox="1"/>
          <p:nvPr/>
        </p:nvSpPr>
        <p:spPr>
          <a:xfrm>
            <a:off x="142844" y="357166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 smtClean="0"/>
              <a:t>RESULTAT</a:t>
            </a:r>
            <a:endParaRPr lang="sv-SE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42844" y="71414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 smtClean="0"/>
              <a:t>RESULTAT</a:t>
            </a:r>
            <a:endParaRPr lang="sv-SE" sz="4400" dirty="0"/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857224" y="5429264"/>
            <a:ext cx="6113462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    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nov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      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dec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       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jan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         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feb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           mars         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april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           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maj</a:t>
            </a: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14314" y="1665279"/>
            <a:ext cx="9286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Ackumulerat antal  FRAX</a:t>
            </a: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666750" y="1300163"/>
          <a:ext cx="7810500" cy="4257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357158" y="1500174"/>
            <a:ext cx="8501122" cy="464347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4000"/>
          </a:p>
        </p:txBody>
      </p:sp>
      <p:sp>
        <p:nvSpPr>
          <p:cNvPr id="4" name="textruta 3"/>
          <p:cNvSpPr txBox="1"/>
          <p:nvPr/>
        </p:nvSpPr>
        <p:spPr>
          <a:xfrm>
            <a:off x="1071538" y="1880233"/>
            <a:ext cx="78581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v-SE" sz="3600" dirty="0" smtClean="0">
                <a:solidFill>
                  <a:schemeClr val="bg1"/>
                </a:solidFill>
              </a:rPr>
              <a:t> Det finns många patienter med obehandlad osteoporos på Gotland.</a:t>
            </a:r>
          </a:p>
          <a:p>
            <a:pPr>
              <a:buFont typeface="Arial" pitchFamily="34" charset="0"/>
              <a:buChar char="•"/>
            </a:pPr>
            <a:r>
              <a:rPr lang="sv-SE" sz="3600" dirty="0" smtClean="0">
                <a:solidFill>
                  <a:schemeClr val="bg1"/>
                </a:solidFill>
              </a:rPr>
              <a:t> Riktad screening kan vara effektivt.</a:t>
            </a:r>
          </a:p>
          <a:p>
            <a:pPr>
              <a:buFont typeface="Arial" pitchFamily="34" charset="0"/>
              <a:buChar char="•"/>
            </a:pPr>
            <a:r>
              <a:rPr lang="sv-SE" sz="3600" dirty="0">
                <a:solidFill>
                  <a:schemeClr val="bg1"/>
                </a:solidFill>
              </a:rPr>
              <a:t> </a:t>
            </a:r>
            <a:r>
              <a:rPr lang="sv-SE" sz="3600" dirty="0" smtClean="0">
                <a:solidFill>
                  <a:schemeClr val="bg1"/>
                </a:solidFill>
              </a:rPr>
              <a:t>Viktigt med tydlig och smidig struktur för fortsatt omhändertagande av denna patientgrupp.</a:t>
            </a:r>
            <a:endParaRPr lang="sv-SE" sz="3600" dirty="0">
              <a:solidFill>
                <a:schemeClr val="bg1"/>
              </a:solidFill>
            </a:endParaRPr>
          </a:p>
          <a:p>
            <a:endParaRPr lang="sv-SE" sz="3600" dirty="0"/>
          </a:p>
        </p:txBody>
      </p:sp>
      <p:sp>
        <p:nvSpPr>
          <p:cNvPr id="12" name="textruta 11"/>
          <p:cNvSpPr txBox="1"/>
          <p:nvPr/>
        </p:nvSpPr>
        <p:spPr>
          <a:xfrm>
            <a:off x="142844" y="357166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 smtClean="0"/>
              <a:t>SLUTSATS</a:t>
            </a:r>
            <a:endParaRPr lang="sv-SE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629</Words>
  <Application>Microsoft Office PowerPoint</Application>
  <PresentationFormat>Bildspel på skärmen (4:3)</PresentationFormat>
  <Paragraphs>131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17" baseType="lpstr">
      <vt:lpstr>Office-tema</vt:lpstr>
      <vt:lpstr>Osteoporos i primärvården  på Gotland                                   </vt:lpstr>
      <vt:lpstr>Bild 2</vt:lpstr>
      <vt:lpstr>Bild 3</vt:lpstr>
      <vt:lpstr>Bild 4</vt:lpstr>
      <vt:lpstr>Bild 5</vt:lpstr>
      <vt:lpstr>Bild 6</vt:lpstr>
      <vt:lpstr>Bild 7</vt:lpstr>
      <vt:lpstr>Bild 8</vt:lpstr>
      <vt:lpstr>Bild 9</vt:lpstr>
      <vt:lpstr>Bild 10</vt:lpstr>
      <vt:lpstr>Bild 11</vt:lpstr>
      <vt:lpstr>Bild 12</vt:lpstr>
      <vt:lpstr>Bild 13</vt:lpstr>
      <vt:lpstr>Osteoporoskoordinator Visby</vt:lpstr>
      <vt:lpstr>PÅ GÅNG</vt:lpstr>
      <vt:lpstr>Bild 16</vt:lpstr>
    </vt:vector>
  </TitlesOfParts>
  <Company>Gotlands Kommun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saai00</dc:creator>
  <cp:lastModifiedBy>saai00</cp:lastModifiedBy>
  <cp:revision>78</cp:revision>
  <dcterms:created xsi:type="dcterms:W3CDTF">2014-11-12T08:09:59Z</dcterms:created>
  <dcterms:modified xsi:type="dcterms:W3CDTF">2015-11-22T08:01:41Z</dcterms:modified>
</cp:coreProperties>
</file>