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3" r:id="rId3"/>
    <p:sldId id="285" r:id="rId4"/>
    <p:sldId id="282" r:id="rId5"/>
    <p:sldId id="287" r:id="rId6"/>
    <p:sldId id="288" r:id="rId7"/>
    <p:sldId id="291" r:id="rId8"/>
    <p:sldId id="292" r:id="rId9"/>
    <p:sldId id="259" r:id="rId10"/>
    <p:sldId id="261" r:id="rId11"/>
    <p:sldId id="262" r:id="rId12"/>
    <p:sldId id="263" r:id="rId13"/>
    <p:sldId id="265" r:id="rId14"/>
    <p:sldId id="266" r:id="rId15"/>
    <p:sldId id="267" r:id="rId16"/>
    <p:sldId id="268" r:id="rId17"/>
    <p:sldId id="269" r:id="rId18"/>
    <p:sldId id="295" r:id="rId19"/>
    <p:sldId id="264" r:id="rId20"/>
    <p:sldId id="271" r:id="rId21"/>
    <p:sldId id="272" r:id="rId22"/>
    <p:sldId id="273" r:id="rId23"/>
    <p:sldId id="274" r:id="rId24"/>
    <p:sldId id="275" r:id="rId25"/>
    <p:sldId id="296" r:id="rId26"/>
    <p:sldId id="294" r:id="rId27"/>
    <p:sldId id="278"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714" autoAdjust="0"/>
  </p:normalViewPr>
  <p:slideViewPr>
    <p:cSldViewPr>
      <p:cViewPr>
        <p:scale>
          <a:sx n="108" d="100"/>
          <a:sy n="108" d="100"/>
        </p:scale>
        <p:origin x="-165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1.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81648293963255"/>
          <c:y val="0.0330442009118638"/>
          <c:w val="0.875168503937008"/>
          <c:h val="0.679377062172794"/>
        </c:manualLayout>
      </c:layout>
      <c:barChart>
        <c:barDir val="col"/>
        <c:grouping val="stacked"/>
        <c:varyColors val="0"/>
        <c:ser>
          <c:idx val="0"/>
          <c:order val="0"/>
          <c:tx>
            <c:strRef>
              <c:f>Blad1!$B$2</c:f>
              <c:strCache>
                <c:ptCount val="1"/>
                <c:pt idx="0">
                  <c:v>Outpatient care</c:v>
                </c:pt>
              </c:strCache>
            </c:strRef>
          </c:tx>
          <c:spPr>
            <a:solidFill>
              <a:schemeClr val="accent1"/>
            </a:solidFill>
            <a:ln>
              <a:noFill/>
            </a:ln>
            <a:effectLst/>
          </c:spPr>
          <c:invertIfNegative val="0"/>
          <c:cat>
            <c:strRef>
              <c:f>Blad1!$A$3:$A$23</c:f>
              <c:strCache>
                <c:ptCount val="21"/>
                <c:pt idx="0">
                  <c:v> Stockholm</c:v>
                </c:pt>
                <c:pt idx="1">
                  <c:v> Uppsala</c:v>
                </c:pt>
                <c:pt idx="2">
                  <c:v> Skåne</c:v>
                </c:pt>
                <c:pt idx="3">
                  <c:v> Örebro</c:v>
                </c:pt>
                <c:pt idx="4">
                  <c:v> Blekinge</c:v>
                </c:pt>
                <c:pt idx="5">
                  <c:v> Västra Götaland</c:v>
                </c:pt>
                <c:pt idx="6">
                  <c:v> Västmanland</c:v>
                </c:pt>
                <c:pt idx="7">
                  <c:v> Gotland</c:v>
                </c:pt>
                <c:pt idx="8">
                  <c:v> Kronoberg</c:v>
                </c:pt>
                <c:pt idx="9">
                  <c:v> Södermanland</c:v>
                </c:pt>
                <c:pt idx="10">
                  <c:v> Värmland</c:v>
                </c:pt>
                <c:pt idx="11">
                  <c:v> Halland</c:v>
                </c:pt>
                <c:pt idx="12">
                  <c:v> Östergötland</c:v>
                </c:pt>
                <c:pt idx="13">
                  <c:v> Kalmar</c:v>
                </c:pt>
                <c:pt idx="14">
                  <c:v> Norrbotten</c:v>
                </c:pt>
                <c:pt idx="15">
                  <c:v> Dalarna</c:v>
                </c:pt>
                <c:pt idx="16">
                  <c:v> Gävleborg</c:v>
                </c:pt>
                <c:pt idx="17">
                  <c:v> Västernorrland</c:v>
                </c:pt>
                <c:pt idx="18">
                  <c:v> Västerbotten</c:v>
                </c:pt>
                <c:pt idx="19">
                  <c:v> Jönköping</c:v>
                </c:pt>
                <c:pt idx="20">
                  <c:v> Jämtland</c:v>
                </c:pt>
              </c:strCache>
            </c:strRef>
          </c:cat>
          <c:val>
            <c:numRef>
              <c:f>Blad1!$B$3:$B$23</c:f>
              <c:numCache>
                <c:formatCode>General</c:formatCode>
                <c:ptCount val="21"/>
                <c:pt idx="0">
                  <c:v>12.4774407828204</c:v>
                </c:pt>
                <c:pt idx="1">
                  <c:v>12.0734242546812</c:v>
                </c:pt>
                <c:pt idx="2">
                  <c:v>11.8923242334878</c:v>
                </c:pt>
                <c:pt idx="3">
                  <c:v>11.1590916890721</c:v>
                </c:pt>
                <c:pt idx="4">
                  <c:v>10.9825860949717</c:v>
                </c:pt>
                <c:pt idx="5">
                  <c:v>10.9421308524841</c:v>
                </c:pt>
                <c:pt idx="6">
                  <c:v>11.0891824426303</c:v>
                </c:pt>
                <c:pt idx="7">
                  <c:v>10.9805339544421</c:v>
                </c:pt>
                <c:pt idx="8">
                  <c:v>10.2661088237283</c:v>
                </c:pt>
                <c:pt idx="9">
                  <c:v>10.7098453663527</c:v>
                </c:pt>
                <c:pt idx="10">
                  <c:v>10.5847052016673</c:v>
                </c:pt>
                <c:pt idx="11">
                  <c:v>10.8237480423513</c:v>
                </c:pt>
                <c:pt idx="12">
                  <c:v>10.4833219785036</c:v>
                </c:pt>
                <c:pt idx="13">
                  <c:v>10.4190966427186</c:v>
                </c:pt>
                <c:pt idx="14">
                  <c:v>10.0825315061464</c:v>
                </c:pt>
                <c:pt idx="15">
                  <c:v>10.0792058786326</c:v>
                </c:pt>
                <c:pt idx="16">
                  <c:v>9.94461689716196</c:v>
                </c:pt>
                <c:pt idx="17">
                  <c:v>9.94107862541682</c:v>
                </c:pt>
                <c:pt idx="18">
                  <c:v>9.27528815640756</c:v>
                </c:pt>
                <c:pt idx="19">
                  <c:v>9.56896582939769</c:v>
                </c:pt>
                <c:pt idx="20">
                  <c:v>8.9709208090902</c:v>
                </c:pt>
              </c:numCache>
            </c:numRef>
          </c:val>
        </c:ser>
        <c:ser>
          <c:idx val="1"/>
          <c:order val="1"/>
          <c:tx>
            <c:strRef>
              <c:f>Blad1!$C$2</c:f>
              <c:strCache>
                <c:ptCount val="1"/>
                <c:pt idx="0">
                  <c:v>Hospital care</c:v>
                </c:pt>
              </c:strCache>
            </c:strRef>
          </c:tx>
          <c:spPr>
            <a:solidFill>
              <a:schemeClr val="accent2"/>
            </a:solidFill>
            <a:ln>
              <a:noFill/>
            </a:ln>
            <a:effectLst/>
          </c:spPr>
          <c:invertIfNegative val="0"/>
          <c:cat>
            <c:strRef>
              <c:f>Blad1!$A$3:$A$23</c:f>
              <c:strCache>
                <c:ptCount val="21"/>
                <c:pt idx="0">
                  <c:v> Stockholm</c:v>
                </c:pt>
                <c:pt idx="1">
                  <c:v> Uppsala</c:v>
                </c:pt>
                <c:pt idx="2">
                  <c:v> Skåne</c:v>
                </c:pt>
                <c:pt idx="3">
                  <c:v> Örebro</c:v>
                </c:pt>
                <c:pt idx="4">
                  <c:v> Blekinge</c:v>
                </c:pt>
                <c:pt idx="5">
                  <c:v> Västra Götaland</c:v>
                </c:pt>
                <c:pt idx="6">
                  <c:v> Västmanland</c:v>
                </c:pt>
                <c:pt idx="7">
                  <c:v> Gotland</c:v>
                </c:pt>
                <c:pt idx="8">
                  <c:v> Kronoberg</c:v>
                </c:pt>
                <c:pt idx="9">
                  <c:v> Södermanland</c:v>
                </c:pt>
                <c:pt idx="10">
                  <c:v> Värmland</c:v>
                </c:pt>
                <c:pt idx="11">
                  <c:v> Halland</c:v>
                </c:pt>
                <c:pt idx="12">
                  <c:v> Östergötland</c:v>
                </c:pt>
                <c:pt idx="13">
                  <c:v> Kalmar</c:v>
                </c:pt>
                <c:pt idx="14">
                  <c:v> Norrbotten</c:v>
                </c:pt>
                <c:pt idx="15">
                  <c:v> Dalarna</c:v>
                </c:pt>
                <c:pt idx="16">
                  <c:v> Gävleborg</c:v>
                </c:pt>
                <c:pt idx="17">
                  <c:v> Västernorrland</c:v>
                </c:pt>
                <c:pt idx="18">
                  <c:v> Västerbotten</c:v>
                </c:pt>
                <c:pt idx="19">
                  <c:v> Jönköping</c:v>
                </c:pt>
                <c:pt idx="20">
                  <c:v> Jämtland</c:v>
                </c:pt>
              </c:strCache>
            </c:strRef>
          </c:cat>
          <c:val>
            <c:numRef>
              <c:f>Blad1!$C$3:$C$23</c:f>
              <c:numCache>
                <c:formatCode>General</c:formatCode>
                <c:ptCount val="21"/>
                <c:pt idx="0">
                  <c:v>1.57403405538722</c:v>
                </c:pt>
                <c:pt idx="1">
                  <c:v>1.7233737943125</c:v>
                </c:pt>
                <c:pt idx="2">
                  <c:v>1.54265164258485</c:v>
                </c:pt>
                <c:pt idx="3">
                  <c:v>1.79728509907081</c:v>
                </c:pt>
                <c:pt idx="4">
                  <c:v>1.64312466545263</c:v>
                </c:pt>
                <c:pt idx="5">
                  <c:v>1.65285274255043</c:v>
                </c:pt>
                <c:pt idx="6">
                  <c:v>1.46932320981155</c:v>
                </c:pt>
                <c:pt idx="7">
                  <c:v>1.42835197769914</c:v>
                </c:pt>
                <c:pt idx="8">
                  <c:v>2.02972028023212</c:v>
                </c:pt>
                <c:pt idx="9">
                  <c:v>1.461511813649</c:v>
                </c:pt>
                <c:pt idx="10">
                  <c:v>1.47688796980463</c:v>
                </c:pt>
                <c:pt idx="11">
                  <c:v>1.20984328006386</c:v>
                </c:pt>
                <c:pt idx="12">
                  <c:v>1.51465229817666</c:v>
                </c:pt>
                <c:pt idx="13">
                  <c:v>1.481499287580329</c:v>
                </c:pt>
                <c:pt idx="14">
                  <c:v>1.61643462171206</c:v>
                </c:pt>
                <c:pt idx="15">
                  <c:v>1.55714848756156</c:v>
                </c:pt>
                <c:pt idx="16">
                  <c:v>1.58318553150261</c:v>
                </c:pt>
                <c:pt idx="17">
                  <c:v>1.33701298705442</c:v>
                </c:pt>
                <c:pt idx="18">
                  <c:v>1.76887959064016</c:v>
                </c:pt>
                <c:pt idx="19">
                  <c:v>1.348675</c:v>
                </c:pt>
                <c:pt idx="20">
                  <c:v>1.514196125006</c:v>
                </c:pt>
              </c:numCache>
            </c:numRef>
          </c:val>
        </c:ser>
        <c:dLbls>
          <c:showLegendKey val="0"/>
          <c:showVal val="0"/>
          <c:showCatName val="0"/>
          <c:showSerName val="0"/>
          <c:showPercent val="0"/>
          <c:showBubbleSize val="0"/>
        </c:dLbls>
        <c:gapWidth val="150"/>
        <c:overlap val="100"/>
        <c:axId val="2105022232"/>
        <c:axId val="-2133415768"/>
      </c:barChart>
      <c:catAx>
        <c:axId val="210502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33415768"/>
        <c:crosses val="autoZero"/>
        <c:auto val="1"/>
        <c:lblAlgn val="ctr"/>
        <c:lblOffset val="100"/>
        <c:noMultiLvlLbl val="0"/>
      </c:catAx>
      <c:valAx>
        <c:axId val="-2133415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DDD/1000 inhabitants and day</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05022232"/>
        <c:crosses val="autoZero"/>
        <c:crossBetween val="between"/>
      </c:valAx>
      <c:spPr>
        <a:noFill/>
        <a:ln>
          <a:noFill/>
        </a:ln>
        <a:effectLst/>
      </c:spPr>
    </c:plotArea>
    <c:legend>
      <c:legendPos val="b"/>
      <c:layout>
        <c:manualLayout>
          <c:xMode val="edge"/>
          <c:yMode val="edge"/>
          <c:x val="0.259441819772528"/>
          <c:y val="0.921106580037088"/>
          <c:w val="0.334449518810149"/>
          <c:h val="0.05576247932460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0.70333</cdr:x>
      <cdr:y>0.93804</cdr:y>
    </cdr:from>
    <cdr:to>
      <cdr:x>1</cdr:x>
      <cdr:y>1</cdr:y>
    </cdr:to>
    <cdr:sp macro="" textlink="">
      <cdr:nvSpPr>
        <cdr:cNvPr id="2" name="textruta 1"/>
        <cdr:cNvSpPr txBox="1"/>
      </cdr:nvSpPr>
      <cdr:spPr>
        <a:xfrm xmlns:a="http://schemas.openxmlformats.org/drawingml/2006/main">
          <a:off x="4019550" y="3605212"/>
          <a:ext cx="16954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800" dirty="0"/>
            <a:t>Källa: Folkhälsomyndigheten</a:t>
          </a:r>
          <a:r>
            <a:rPr lang="sv-SE" sz="800" baseline="0" dirty="0"/>
            <a:t> 2015</a:t>
          </a:r>
          <a:endParaRPr lang="sv-SE"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CC310-07F5-4804-BF0D-E86B7FFEB0FB}" type="datetimeFigureOut">
              <a:rPr lang="sv-SE" smtClean="0"/>
              <a:t>15-11-25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4320F-C648-4B61-80F9-47A142CD0777}" type="slidenum">
              <a:rPr lang="sv-SE" smtClean="0"/>
              <a:t>‹Nr.›</a:t>
            </a:fld>
            <a:endParaRPr lang="sv-SE"/>
          </a:p>
        </p:txBody>
      </p:sp>
    </p:spTree>
    <p:extLst>
      <p:ext uri="{BB962C8B-B14F-4D97-AF65-F5344CB8AC3E}">
        <p14:creationId xmlns:p14="http://schemas.microsoft.com/office/powerpoint/2010/main" val="210719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Nationell och internationellt angeläget område</a:t>
            </a:r>
          </a:p>
          <a:p>
            <a:r>
              <a:rPr lang="sv-SE" dirty="0" smtClean="0"/>
              <a:t>Satsning</a:t>
            </a:r>
            <a:r>
              <a:rPr lang="sv-SE" baseline="0" dirty="0" smtClean="0"/>
              <a:t> vid patientsäkerhetssatsningen.</a:t>
            </a:r>
          </a:p>
          <a:p>
            <a:r>
              <a:rPr lang="sv-SE" baseline="0" dirty="0" smtClean="0"/>
              <a:t>Nationell strategi mot antibiotikaresistens</a:t>
            </a:r>
          </a:p>
          <a:p>
            <a:r>
              <a:rPr lang="sv-SE" baseline="0" dirty="0" smtClean="0"/>
              <a:t>Ett av de viktigaste områden för nordiskt samarbete</a:t>
            </a:r>
          </a:p>
          <a:p>
            <a:r>
              <a:rPr lang="sv-SE" baseline="0" dirty="0" smtClean="0"/>
              <a:t>På </a:t>
            </a:r>
            <a:r>
              <a:rPr lang="sv-SE" baseline="0" dirty="0" err="1" smtClean="0"/>
              <a:t>WHO´s</a:t>
            </a:r>
            <a:r>
              <a:rPr lang="sv-SE" baseline="0" dirty="0" smtClean="0"/>
              <a:t> agenda</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2</a:t>
            </a:fld>
            <a:endParaRPr lang="sv-SE"/>
          </a:p>
        </p:txBody>
      </p:sp>
    </p:spTree>
    <p:extLst>
      <p:ext uri="{BB962C8B-B14F-4D97-AF65-F5344CB8AC3E}">
        <p14:creationId xmlns:p14="http://schemas.microsoft.com/office/powerpoint/2010/main" val="286522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GB" altLang="sv-SE" dirty="0" err="1" smtClean="0"/>
              <a:t>För</a:t>
            </a:r>
            <a:r>
              <a:rPr lang="en-GB" altLang="sv-SE" dirty="0" smtClean="0"/>
              <a:t> </a:t>
            </a:r>
            <a:r>
              <a:rPr lang="en-GB" altLang="sv-SE" dirty="0" err="1" smtClean="0"/>
              <a:t>totalen</a:t>
            </a:r>
            <a:endParaRPr lang="en-GB" altLang="sv-SE" dirty="0" smtClean="0"/>
          </a:p>
          <a:p>
            <a:pPr marL="0" indent="0">
              <a:buNone/>
            </a:pPr>
            <a:r>
              <a:rPr lang="en-GB" altLang="sv-SE" dirty="0" smtClean="0"/>
              <a:t>75% </a:t>
            </a:r>
            <a:r>
              <a:rPr lang="en-GB" altLang="sv-SE" dirty="0" err="1" smtClean="0"/>
              <a:t>ville</a:t>
            </a:r>
            <a:r>
              <a:rPr lang="en-GB" altLang="sv-SE" dirty="0" smtClean="0"/>
              <a:t> ha </a:t>
            </a:r>
            <a:r>
              <a:rPr lang="en-GB" altLang="sv-SE" dirty="0" err="1" smtClean="0"/>
              <a:t>en</a:t>
            </a:r>
            <a:r>
              <a:rPr lang="en-GB" altLang="sv-SE" dirty="0" smtClean="0"/>
              <a:t> </a:t>
            </a:r>
            <a:r>
              <a:rPr lang="en-GB" altLang="sv-SE" dirty="0" err="1" smtClean="0"/>
              <a:t>bedömning</a:t>
            </a:r>
            <a:endParaRPr lang="en-GB" altLang="sv-SE" dirty="0" smtClean="0"/>
          </a:p>
          <a:p>
            <a:pPr marL="0" indent="0">
              <a:buNone/>
            </a:pPr>
            <a:r>
              <a:rPr lang="en-GB" altLang="sv-SE" dirty="0" smtClean="0"/>
              <a:t>70 % </a:t>
            </a:r>
            <a:r>
              <a:rPr lang="en-GB" altLang="sv-SE" dirty="0" err="1" smtClean="0"/>
              <a:t>visste</a:t>
            </a:r>
            <a:r>
              <a:rPr lang="en-GB" altLang="sv-SE" dirty="0" smtClean="0"/>
              <a:t> </a:t>
            </a:r>
            <a:r>
              <a:rPr lang="en-GB" altLang="sv-SE" dirty="0" err="1" smtClean="0"/>
              <a:t>att</a:t>
            </a:r>
            <a:r>
              <a:rPr lang="en-GB" altLang="sv-SE" dirty="0" smtClean="0"/>
              <a:t> </a:t>
            </a:r>
            <a:r>
              <a:rPr lang="en-GB" altLang="sv-SE" dirty="0" err="1" smtClean="0"/>
              <a:t>antibiotika</a:t>
            </a:r>
            <a:r>
              <a:rPr lang="en-GB" altLang="sv-SE" dirty="0" smtClean="0"/>
              <a:t> </a:t>
            </a:r>
            <a:r>
              <a:rPr lang="en-GB" altLang="sv-SE" dirty="0" err="1" smtClean="0"/>
              <a:t>hjälper</a:t>
            </a:r>
            <a:r>
              <a:rPr lang="en-GB" altLang="sv-SE" dirty="0" smtClean="0"/>
              <a:t> mot </a:t>
            </a:r>
            <a:r>
              <a:rPr lang="en-GB" altLang="sv-SE" dirty="0" err="1" smtClean="0"/>
              <a:t>bakterier</a:t>
            </a:r>
            <a:endParaRPr lang="en-GB" altLang="sv-SE" dirty="0" smtClean="0"/>
          </a:p>
          <a:p>
            <a:pPr marL="0" indent="0">
              <a:buNone/>
            </a:pPr>
            <a:r>
              <a:rPr lang="en-GB" altLang="sv-SE" dirty="0" smtClean="0"/>
              <a:t>43% </a:t>
            </a:r>
            <a:r>
              <a:rPr lang="en-GB" altLang="sv-SE" dirty="0" err="1" smtClean="0"/>
              <a:t>trodde</a:t>
            </a:r>
            <a:r>
              <a:rPr lang="en-GB" altLang="sv-SE" dirty="0" smtClean="0"/>
              <a:t> </a:t>
            </a:r>
            <a:r>
              <a:rPr lang="en-GB" altLang="sv-SE" dirty="0" err="1" smtClean="0"/>
              <a:t>att</a:t>
            </a:r>
            <a:r>
              <a:rPr lang="en-GB" altLang="sv-SE" dirty="0" smtClean="0"/>
              <a:t> </a:t>
            </a:r>
            <a:r>
              <a:rPr lang="en-GB" altLang="sv-SE" dirty="0" err="1" smtClean="0"/>
              <a:t>antibiotika</a:t>
            </a:r>
            <a:r>
              <a:rPr lang="en-GB" altLang="sv-SE" dirty="0" smtClean="0"/>
              <a:t> </a:t>
            </a:r>
            <a:r>
              <a:rPr lang="en-GB" altLang="sv-SE" dirty="0" err="1" smtClean="0"/>
              <a:t>hjälper</a:t>
            </a:r>
            <a:r>
              <a:rPr lang="en-GB" altLang="sv-SE" dirty="0" smtClean="0"/>
              <a:t> mot virus </a:t>
            </a:r>
          </a:p>
          <a:p>
            <a:pPr marL="0" indent="0">
              <a:buNone/>
            </a:pPr>
            <a:r>
              <a:rPr lang="en-GB" altLang="sv-SE" dirty="0" smtClean="0"/>
              <a:t>24 % </a:t>
            </a:r>
            <a:r>
              <a:rPr lang="en-GB" altLang="sv-SE" dirty="0" err="1" smtClean="0"/>
              <a:t>förväntade</a:t>
            </a:r>
            <a:r>
              <a:rPr lang="en-GB" altLang="sv-SE" dirty="0" smtClean="0"/>
              <a:t> sig </a:t>
            </a:r>
            <a:r>
              <a:rPr lang="en-GB" altLang="sv-SE" dirty="0" err="1" smtClean="0"/>
              <a:t>att</a:t>
            </a:r>
            <a:r>
              <a:rPr lang="en-GB" altLang="sv-SE" dirty="0" smtClean="0"/>
              <a:t> </a:t>
            </a:r>
            <a:r>
              <a:rPr lang="en-GB" altLang="sv-SE" dirty="0" err="1" smtClean="0"/>
              <a:t>få</a:t>
            </a:r>
            <a:r>
              <a:rPr lang="en-GB" altLang="sv-SE" dirty="0" smtClean="0"/>
              <a:t> </a:t>
            </a:r>
            <a:r>
              <a:rPr lang="en-GB" altLang="sv-SE" dirty="0" err="1" smtClean="0"/>
              <a:t>antibiotika</a:t>
            </a:r>
            <a:r>
              <a:rPr lang="en-GB" altLang="sv-SE" dirty="0" smtClean="0"/>
              <a:t> </a:t>
            </a:r>
            <a:r>
              <a:rPr lang="en-GB" altLang="sv-SE" dirty="0" err="1" smtClean="0"/>
              <a:t>utskrivet</a:t>
            </a:r>
            <a:endParaRPr lang="en-GB" altLang="sv-SE" dirty="0" smtClean="0"/>
          </a:p>
          <a:p>
            <a:endParaRPr lang="sv-SE"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12</a:t>
            </a:fld>
            <a:endParaRPr lang="sv-SE"/>
          </a:p>
        </p:txBody>
      </p:sp>
    </p:spTree>
    <p:extLst>
      <p:ext uri="{BB962C8B-B14F-4D97-AF65-F5344CB8AC3E}">
        <p14:creationId xmlns:p14="http://schemas.microsoft.com/office/powerpoint/2010/main" val="129617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Based on telephone advise by nurses about when to seek a doctor</a:t>
            </a:r>
          </a:p>
          <a:p>
            <a:r>
              <a:rPr lang="en-US" dirty="0" smtClean="0"/>
              <a:t>Nurse encourages visits to the doctor when they deem it necessary</a:t>
            </a:r>
          </a:p>
          <a:p>
            <a:r>
              <a:rPr lang="en-US" dirty="0" smtClean="0"/>
              <a:t>At the PHCC we work in team</a:t>
            </a:r>
          </a:p>
          <a:p>
            <a:r>
              <a:rPr lang="en-US" dirty="0" smtClean="0"/>
              <a:t>A couple of doctors are often working together </a:t>
            </a:r>
          </a:p>
          <a:p>
            <a:r>
              <a:rPr lang="en-US" dirty="0" smtClean="0"/>
              <a:t>There is a manager at each PHCC</a:t>
            </a: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pPr/>
              <a:t>26</a:t>
            </a:fld>
            <a:endParaRPr lang="sv-SE" dirty="0"/>
          </a:p>
        </p:txBody>
      </p:sp>
    </p:spTree>
    <p:extLst>
      <p:ext uri="{BB962C8B-B14F-4D97-AF65-F5344CB8AC3E}">
        <p14:creationId xmlns:p14="http://schemas.microsoft.com/office/powerpoint/2010/main" val="369098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Based on telephone advise by nurses about when to seek a doctor</a:t>
            </a:r>
          </a:p>
          <a:p>
            <a:r>
              <a:rPr lang="en-US" dirty="0" smtClean="0"/>
              <a:t>Nurse encourages visits to the doctor when they deem it necessary</a:t>
            </a:r>
          </a:p>
          <a:p>
            <a:r>
              <a:rPr lang="en-US" dirty="0" smtClean="0"/>
              <a:t>At the PHCC we work in team</a:t>
            </a:r>
          </a:p>
          <a:p>
            <a:r>
              <a:rPr lang="en-US" dirty="0" smtClean="0"/>
              <a:t>A couple of doctors are often working together </a:t>
            </a:r>
          </a:p>
          <a:p>
            <a:r>
              <a:rPr lang="en-US" dirty="0" smtClean="0"/>
              <a:t>There is a manager at each PHCC</a:t>
            </a: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pPr/>
              <a:t>27</a:t>
            </a:fld>
            <a:endParaRPr lang="sv-SE" dirty="0"/>
          </a:p>
        </p:txBody>
      </p:sp>
    </p:spTree>
    <p:extLst>
      <p:ext uri="{BB962C8B-B14F-4D97-AF65-F5344CB8AC3E}">
        <p14:creationId xmlns:p14="http://schemas.microsoft.com/office/powerpoint/2010/main" val="369098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3</a:t>
            </a:fld>
            <a:endParaRPr lang="sv-SE"/>
          </a:p>
        </p:txBody>
      </p:sp>
    </p:spTree>
    <p:extLst>
      <p:ext uri="{BB962C8B-B14F-4D97-AF65-F5344CB8AC3E}">
        <p14:creationId xmlns:p14="http://schemas.microsoft.com/office/powerpoint/2010/main" val="39725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1" dirty="0"/>
              <a:t>Figure 1.15. </a:t>
            </a:r>
          </a:p>
          <a:p>
            <a:r>
              <a:rPr lang="en-US" sz="1100" dirty="0"/>
              <a:t>Proportion of children 0-6 years treated with at least one course of antibiotics (J01 excl. </a:t>
            </a:r>
            <a:r>
              <a:rPr lang="en-US" sz="1100" dirty="0" err="1"/>
              <a:t>methenamine</a:t>
            </a:r>
            <a:r>
              <a:rPr lang="en-US" sz="1100" dirty="0"/>
              <a:t>) in 2012-2014 (user/1 000 children and year).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a:p>
        </p:txBody>
      </p:sp>
    </p:spTree>
    <p:extLst>
      <p:ext uri="{BB962C8B-B14F-4D97-AF65-F5344CB8AC3E}">
        <p14:creationId xmlns:p14="http://schemas.microsoft.com/office/powerpoint/2010/main" val="226776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1" dirty="0"/>
              <a:t>Figure 1.16. </a:t>
            </a:r>
          </a:p>
          <a:p>
            <a:r>
              <a:rPr lang="en-US" sz="1100" dirty="0"/>
              <a:t>Proportion of people treated with at least one course of antibiotics (J01 excl. </a:t>
            </a:r>
            <a:r>
              <a:rPr lang="en-US" sz="1100" dirty="0" err="1"/>
              <a:t>methenamine</a:t>
            </a:r>
            <a:r>
              <a:rPr lang="en-US" sz="1100" dirty="0"/>
              <a:t>) in 2012-2014 (user/1 000 </a:t>
            </a:r>
            <a:r>
              <a:rPr lang="sv-SE" sz="1100" dirty="0" err="1"/>
              <a:t>inhabitants</a:t>
            </a:r>
            <a:r>
              <a:rPr lang="sv-SE" sz="1100" dirty="0"/>
              <a:t> and </a:t>
            </a:r>
            <a:r>
              <a:rPr lang="sv-SE" sz="1100" dirty="0" err="1"/>
              <a:t>year</a:t>
            </a:r>
            <a:r>
              <a:rPr lang="sv-SE" sz="1100" dirty="0"/>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a:p>
        </p:txBody>
      </p:sp>
    </p:spTree>
    <p:extLst>
      <p:ext uri="{BB962C8B-B14F-4D97-AF65-F5344CB8AC3E}">
        <p14:creationId xmlns:p14="http://schemas.microsoft.com/office/powerpoint/2010/main" val="251660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100" b="1" dirty="0"/>
              <a:t>Figure 1.1. </a:t>
            </a:r>
          </a:p>
          <a:p>
            <a:r>
              <a:rPr lang="en-US" sz="1100" dirty="0"/>
              <a:t>Consumption of antibiotics (J01 excl. </a:t>
            </a:r>
            <a:r>
              <a:rPr lang="en-US" sz="1100" dirty="0" err="1"/>
              <a:t>methenamine</a:t>
            </a:r>
            <a:r>
              <a:rPr lang="en-US" sz="1100" dirty="0"/>
              <a:t>) in outpatient care (sales on prescriptions) and in hospital care </a:t>
            </a:r>
          </a:p>
          <a:p>
            <a:r>
              <a:rPr lang="en-US" sz="1100" dirty="0"/>
              <a:t>(sales on requisition including hospitals and parts of nursing homes) per county, 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a:p>
        </p:txBody>
      </p:sp>
    </p:spTree>
    <p:extLst>
      <p:ext uri="{BB962C8B-B14F-4D97-AF65-F5344CB8AC3E}">
        <p14:creationId xmlns:p14="http://schemas.microsoft.com/office/powerpoint/2010/main" val="356055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8</a:t>
            </a:fld>
            <a:endParaRPr lang="sv-SE"/>
          </a:p>
        </p:txBody>
      </p:sp>
    </p:spTree>
    <p:extLst>
      <p:ext uri="{BB962C8B-B14F-4D97-AF65-F5344CB8AC3E}">
        <p14:creationId xmlns:p14="http://schemas.microsoft.com/office/powerpoint/2010/main" val="145033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Malin</a:t>
            </a:r>
            <a:r>
              <a:rPr lang="sv-SE" baseline="0" dirty="0" smtClean="0"/>
              <a:t> </a:t>
            </a:r>
            <a:endParaRPr lang="sv-SE" dirty="0" smtClean="0"/>
          </a:p>
          <a:p>
            <a:r>
              <a:rPr lang="sv-SE" dirty="0" smtClean="0"/>
              <a:t>Bikupa 3 minuter </a:t>
            </a:r>
          </a:p>
          <a:p>
            <a:r>
              <a:rPr lang="sv-SE" dirty="0" smtClean="0"/>
              <a:t>Samla ihop det skriva på blädderblock  - KH</a:t>
            </a:r>
          </a:p>
          <a:p>
            <a:endParaRPr lang="sv-SE"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9</a:t>
            </a:fld>
            <a:endParaRPr lang="sv-SE"/>
          </a:p>
        </p:txBody>
      </p:sp>
    </p:spTree>
    <p:extLst>
      <p:ext uri="{BB962C8B-B14F-4D97-AF65-F5344CB8AC3E}">
        <p14:creationId xmlns:p14="http://schemas.microsoft.com/office/powerpoint/2010/main" val="7211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unclear how factors interact and how the organization and collaboration within the PHCC affect diagnostic procedures and the prescribing of antibiotics. There are no empirical studies of the interaction between these factors.</a:t>
            </a:r>
          </a:p>
          <a:p>
            <a:endParaRPr lang="en-GB" dirty="0" smtClean="0"/>
          </a:p>
          <a:p>
            <a:r>
              <a:rPr lang="en-GB" dirty="0" smtClean="0"/>
              <a:t>Based on telephone advise by nurses about when to seek a doctor</a:t>
            </a:r>
          </a:p>
          <a:p>
            <a:r>
              <a:rPr lang="en-US" dirty="0" smtClean="0"/>
              <a:t>Nurse encourages visits to the doctor when they deem it necessary</a:t>
            </a:r>
          </a:p>
          <a:p>
            <a:r>
              <a:rPr lang="en-US" dirty="0" smtClean="0"/>
              <a:t>At the PHCC we work in team</a:t>
            </a:r>
          </a:p>
          <a:p>
            <a:r>
              <a:rPr lang="en-US" dirty="0" smtClean="0"/>
              <a:t>A couple of doctors are often working together </a:t>
            </a:r>
          </a:p>
          <a:p>
            <a:r>
              <a:rPr lang="en-US" dirty="0" smtClean="0"/>
              <a:t>There is a manager at each PHCC</a:t>
            </a: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pPr/>
              <a:t>10</a:t>
            </a:fld>
            <a:endParaRPr lang="sv-SE" dirty="0"/>
          </a:p>
        </p:txBody>
      </p:sp>
    </p:spTree>
    <p:extLst>
      <p:ext uri="{BB962C8B-B14F-4D97-AF65-F5344CB8AC3E}">
        <p14:creationId xmlns:p14="http://schemas.microsoft.com/office/powerpoint/2010/main" val="369098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smtClean="0"/>
              <a:t>KH </a:t>
            </a:r>
            <a:endParaRPr lang="sv-SE" i="0" dirty="0"/>
          </a:p>
        </p:txBody>
      </p:sp>
      <p:sp>
        <p:nvSpPr>
          <p:cNvPr id="4" name="Platshållare för bildnummer 3"/>
          <p:cNvSpPr>
            <a:spLocks noGrp="1"/>
          </p:cNvSpPr>
          <p:nvPr>
            <p:ph type="sldNum" sz="quarter" idx="10"/>
          </p:nvPr>
        </p:nvSpPr>
        <p:spPr/>
        <p:txBody>
          <a:bodyPr/>
          <a:lstStyle/>
          <a:p>
            <a:fld id="{4164320F-C648-4B61-80F9-47A142CD0777}" type="slidenum">
              <a:rPr lang="sv-SE" smtClean="0"/>
              <a:t>11</a:t>
            </a:fld>
            <a:endParaRPr lang="sv-SE"/>
          </a:p>
        </p:txBody>
      </p:sp>
    </p:spTree>
    <p:extLst>
      <p:ext uri="{BB962C8B-B14F-4D97-AF65-F5344CB8AC3E}">
        <p14:creationId xmlns:p14="http://schemas.microsoft.com/office/powerpoint/2010/main" val="350466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7165617-76E9-4F56-A1EC-CFC98425617A}" type="datetimeFigureOut">
              <a:rPr lang="sv-SE" smtClean="0"/>
              <a:t>15-11-25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8663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7165617-76E9-4F56-A1EC-CFC98425617A}" type="datetimeFigureOut">
              <a:rPr lang="sv-SE" smtClean="0"/>
              <a:t>15-11-25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93362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7165617-76E9-4F56-A1EC-CFC98425617A}" type="datetimeFigureOut">
              <a:rPr lang="sv-SE" smtClean="0"/>
              <a:t>15-11-25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105756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t>‹Nr.›</a:t>
            </a:fld>
            <a:endParaRPr lang="sv-SE"/>
          </a:p>
        </p:txBody>
      </p:sp>
      <p:sp>
        <p:nvSpPr>
          <p:cNvPr id="2" name="Platshållare för datum 1"/>
          <p:cNvSpPr>
            <a:spLocks noGrp="1"/>
          </p:cNvSpPr>
          <p:nvPr>
            <p:ph type="dt" sz="half" idx="10"/>
          </p:nvPr>
        </p:nvSpPr>
        <p:spPr/>
        <p:txBody>
          <a:bodyPr/>
          <a:lstStyle/>
          <a:p>
            <a:fld id="{5AE65056-8E28-46A1-A9E6-247C5BD44B7C}" type="datetime1">
              <a:rPr lang="sv-SE" smtClean="0"/>
              <a:t>15-11-25</a:t>
            </a:fld>
            <a:endParaRPr lang="sv-SE"/>
          </a:p>
        </p:txBody>
      </p:sp>
      <p:sp>
        <p:nvSpPr>
          <p:cNvPr id="3" name="Platshållare för sidfot 2"/>
          <p:cNvSpPr>
            <a:spLocks noGrp="1"/>
          </p:cNvSpPr>
          <p:nvPr>
            <p:ph type="ftr" sz="quarter" idx="11"/>
          </p:nvPr>
        </p:nvSpPr>
        <p:spPr/>
        <p:txBody>
          <a:bodyPr/>
          <a:lstStyle/>
          <a:p>
            <a:endParaRPr lang="sv-SE"/>
          </a:p>
        </p:txBody>
      </p:sp>
      <p:sp>
        <p:nvSpPr>
          <p:cNvPr id="5" name="Rubrik 4"/>
          <p:cNvSpPr>
            <a:spLocks noGrp="1"/>
          </p:cNvSpPr>
          <p:nvPr>
            <p:ph type="title"/>
          </p:nvPr>
        </p:nvSpPr>
        <p:spPr>
          <a:xfrm>
            <a:off x="709916" y="5829378"/>
            <a:ext cx="2925980" cy="407934"/>
          </a:xfrm>
        </p:spPr>
        <p:txBody>
          <a:bodyPr/>
          <a:lstStyle>
            <a:lvl1pPr>
              <a:defRPr sz="1400"/>
            </a:lvl1pPr>
          </a:lstStyle>
          <a:p>
            <a:r>
              <a:rPr lang="sv-SE" smtClean="0"/>
              <a:t>Klicka här för att ändra format</a:t>
            </a:r>
            <a:endParaRPr lang="en-US"/>
          </a:p>
        </p:txBody>
      </p:sp>
    </p:spTree>
    <p:extLst>
      <p:ext uri="{BB962C8B-B14F-4D97-AF65-F5344CB8AC3E}">
        <p14:creationId xmlns:p14="http://schemas.microsoft.com/office/powerpoint/2010/main" val="363935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t>‹Nr.›</a:t>
            </a:fld>
            <a:endParaRPr lang="sv-SE"/>
          </a:p>
        </p:txBody>
      </p:sp>
      <p:sp>
        <p:nvSpPr>
          <p:cNvPr id="2" name="Platshållare för datum 1"/>
          <p:cNvSpPr>
            <a:spLocks noGrp="1"/>
          </p:cNvSpPr>
          <p:nvPr>
            <p:ph type="dt" sz="half" idx="10"/>
          </p:nvPr>
        </p:nvSpPr>
        <p:spPr/>
        <p:txBody>
          <a:bodyPr/>
          <a:lstStyle/>
          <a:p>
            <a:fld id="{5AE65056-8E28-46A1-A9E6-247C5BD44B7C}" type="datetime1">
              <a:rPr lang="sv-SE" smtClean="0"/>
              <a:t>15-11-25</a:t>
            </a:fld>
            <a:endParaRPr lang="sv-SE"/>
          </a:p>
        </p:txBody>
      </p:sp>
      <p:sp>
        <p:nvSpPr>
          <p:cNvPr id="3" name="Platshållare för sidfot 2"/>
          <p:cNvSpPr>
            <a:spLocks noGrp="1"/>
          </p:cNvSpPr>
          <p:nvPr>
            <p:ph type="ftr" sz="quarter" idx="11"/>
          </p:nvPr>
        </p:nvSpPr>
        <p:spPr/>
        <p:txBody>
          <a:bodyPr/>
          <a:lstStyle/>
          <a:p>
            <a:endParaRPr lang="sv-SE"/>
          </a:p>
        </p:txBody>
      </p:sp>
      <p:sp>
        <p:nvSpPr>
          <p:cNvPr id="5" name="Rubrik 4"/>
          <p:cNvSpPr>
            <a:spLocks noGrp="1"/>
          </p:cNvSpPr>
          <p:nvPr>
            <p:ph type="title"/>
          </p:nvPr>
        </p:nvSpPr>
        <p:spPr>
          <a:xfrm>
            <a:off x="709916" y="5829378"/>
            <a:ext cx="2925980" cy="407934"/>
          </a:xfrm>
        </p:spPr>
        <p:txBody>
          <a:bodyPr/>
          <a:lstStyle>
            <a:lvl1pPr>
              <a:defRPr sz="1400"/>
            </a:lvl1pPr>
          </a:lstStyle>
          <a:p>
            <a:r>
              <a:rPr lang="sv-SE" smtClean="0"/>
              <a:t>Klicka här för att ändra format</a:t>
            </a:r>
            <a:endParaRPr lang="en-US"/>
          </a:p>
        </p:txBody>
      </p:sp>
    </p:spTree>
    <p:extLst>
      <p:ext uri="{BB962C8B-B14F-4D97-AF65-F5344CB8AC3E}">
        <p14:creationId xmlns:p14="http://schemas.microsoft.com/office/powerpoint/2010/main" val="36393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t>‹Nr.›</a:t>
            </a:fld>
            <a:endParaRPr lang="sv-SE"/>
          </a:p>
        </p:txBody>
      </p:sp>
      <p:sp>
        <p:nvSpPr>
          <p:cNvPr id="2" name="Platshållare för datum 1"/>
          <p:cNvSpPr>
            <a:spLocks noGrp="1"/>
          </p:cNvSpPr>
          <p:nvPr>
            <p:ph type="dt" sz="half" idx="10"/>
          </p:nvPr>
        </p:nvSpPr>
        <p:spPr/>
        <p:txBody>
          <a:bodyPr/>
          <a:lstStyle/>
          <a:p>
            <a:fld id="{5AE65056-8E28-46A1-A9E6-247C5BD44B7C}" type="datetime1">
              <a:rPr lang="sv-SE" smtClean="0"/>
              <a:t>15-11-25</a:t>
            </a:fld>
            <a:endParaRPr lang="sv-SE"/>
          </a:p>
        </p:txBody>
      </p:sp>
      <p:sp>
        <p:nvSpPr>
          <p:cNvPr id="3" name="Platshållare för sidfot 2"/>
          <p:cNvSpPr>
            <a:spLocks noGrp="1"/>
          </p:cNvSpPr>
          <p:nvPr>
            <p:ph type="ftr" sz="quarter" idx="11"/>
          </p:nvPr>
        </p:nvSpPr>
        <p:spPr/>
        <p:txBody>
          <a:bodyPr/>
          <a:lstStyle/>
          <a:p>
            <a:endParaRPr lang="sv-SE"/>
          </a:p>
        </p:txBody>
      </p:sp>
      <p:sp>
        <p:nvSpPr>
          <p:cNvPr id="5" name="Rubrik 4"/>
          <p:cNvSpPr>
            <a:spLocks noGrp="1"/>
          </p:cNvSpPr>
          <p:nvPr>
            <p:ph type="title"/>
          </p:nvPr>
        </p:nvSpPr>
        <p:spPr>
          <a:xfrm>
            <a:off x="709916" y="5829378"/>
            <a:ext cx="2925980" cy="407934"/>
          </a:xfrm>
        </p:spPr>
        <p:txBody>
          <a:bodyPr/>
          <a:lstStyle>
            <a:lvl1pPr>
              <a:defRPr sz="1400"/>
            </a:lvl1pPr>
          </a:lstStyle>
          <a:p>
            <a:r>
              <a:rPr lang="sv-SE" smtClean="0"/>
              <a:t>Klicka här för att ändra format</a:t>
            </a:r>
            <a:endParaRPr lang="en-US"/>
          </a:p>
        </p:txBody>
      </p:sp>
    </p:spTree>
    <p:extLst>
      <p:ext uri="{BB962C8B-B14F-4D97-AF65-F5344CB8AC3E}">
        <p14:creationId xmlns:p14="http://schemas.microsoft.com/office/powerpoint/2010/main" val="329622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7165617-76E9-4F56-A1EC-CFC98425617A}" type="datetimeFigureOut">
              <a:rPr lang="sv-SE" smtClean="0"/>
              <a:t>15-11-25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23316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7165617-76E9-4F56-A1EC-CFC98425617A}" type="datetimeFigureOut">
              <a:rPr lang="sv-SE" smtClean="0"/>
              <a:t>15-11-25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8147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7165617-76E9-4F56-A1EC-CFC98425617A}" type="datetimeFigureOut">
              <a:rPr lang="sv-SE" smtClean="0"/>
              <a:t>15-11-25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218570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7165617-76E9-4F56-A1EC-CFC98425617A}" type="datetimeFigureOut">
              <a:rPr lang="sv-SE" smtClean="0"/>
              <a:t>15-11-25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28535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7165617-76E9-4F56-A1EC-CFC98425617A}" type="datetimeFigureOut">
              <a:rPr lang="sv-SE" smtClean="0"/>
              <a:t>15-11-25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4128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7165617-76E9-4F56-A1EC-CFC98425617A}" type="datetimeFigureOut">
              <a:rPr lang="sv-SE" smtClean="0"/>
              <a:t>15-11-25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51793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7165617-76E9-4F56-A1EC-CFC98425617A}" type="datetimeFigureOut">
              <a:rPr lang="sv-SE" smtClean="0"/>
              <a:t>15-11-25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17674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7165617-76E9-4F56-A1EC-CFC98425617A}" type="datetimeFigureOut">
              <a:rPr lang="sv-SE" smtClean="0"/>
              <a:t>15-11-25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6E29766-DB29-495B-8D3B-A60B2F334449}" type="slidenum">
              <a:rPr lang="sv-SE" smtClean="0"/>
              <a:t>‹Nr.›</a:t>
            </a:fld>
            <a:endParaRPr lang="sv-SE"/>
          </a:p>
        </p:txBody>
      </p:sp>
    </p:spTree>
    <p:extLst>
      <p:ext uri="{BB962C8B-B14F-4D97-AF65-F5344CB8AC3E}">
        <p14:creationId xmlns:p14="http://schemas.microsoft.com/office/powerpoint/2010/main" val="3681666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65617-76E9-4F56-A1EC-CFC98425617A}" type="datetimeFigureOut">
              <a:rPr lang="sv-SE" smtClean="0"/>
              <a:t>15-11-25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29766-DB29-495B-8D3B-A60B2F334449}" type="slidenum">
              <a:rPr lang="sv-SE" smtClean="0"/>
              <a:t>‹Nr.›</a:t>
            </a:fld>
            <a:endParaRPr lang="sv-SE"/>
          </a:p>
        </p:txBody>
      </p:sp>
    </p:spTree>
    <p:extLst>
      <p:ext uri="{BB962C8B-B14F-4D97-AF65-F5344CB8AC3E}">
        <p14:creationId xmlns:p14="http://schemas.microsoft.com/office/powerpoint/2010/main" val="2236851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 Id="rId3"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_-_2004-kalkylblad1.xls"/><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759462"/>
            <a:ext cx="7772400" cy="2387600"/>
          </a:xfrm>
        </p:spPr>
        <p:txBody>
          <a:bodyPr>
            <a:normAutofit fontScale="90000"/>
          </a:bodyPr>
          <a:lstStyle/>
          <a:p>
            <a:r>
              <a:rPr lang="sv-SE" dirty="0" smtClean="0"/>
              <a:t>Evidens, praktik och den bedrägliga erfarenheten  </a:t>
            </a:r>
            <a:br>
              <a:rPr lang="sv-SE" dirty="0" smtClean="0"/>
            </a:br>
            <a:r>
              <a:rPr lang="sv-SE" dirty="0" smtClean="0"/>
              <a:t>Om luftvägsinfektioner </a:t>
            </a:r>
            <a:br>
              <a:rPr lang="sv-SE" dirty="0" smtClean="0"/>
            </a:br>
            <a:r>
              <a:rPr lang="sv-SE" dirty="0" smtClean="0"/>
              <a:t>i primärvården</a:t>
            </a:r>
            <a:endParaRPr lang="sv-SE" dirty="0"/>
          </a:p>
        </p:txBody>
      </p:sp>
      <p:sp>
        <p:nvSpPr>
          <p:cNvPr id="3" name="Underrubrik 2"/>
          <p:cNvSpPr>
            <a:spLocks noGrp="1"/>
          </p:cNvSpPr>
          <p:nvPr>
            <p:ph type="subTitle" idx="1"/>
          </p:nvPr>
        </p:nvSpPr>
        <p:spPr>
          <a:xfrm>
            <a:off x="685800" y="3997930"/>
            <a:ext cx="6858000" cy="1655762"/>
          </a:xfrm>
        </p:spPr>
        <p:txBody>
          <a:bodyPr>
            <a:normAutofit fontScale="92500" lnSpcReduction="20000"/>
          </a:bodyPr>
          <a:lstStyle/>
          <a:p>
            <a:r>
              <a:rPr lang="sv-SE" dirty="0" smtClean="0"/>
              <a:t>Malin André allmänläkare, docent,  Uppsala</a:t>
            </a:r>
          </a:p>
          <a:p>
            <a:r>
              <a:rPr lang="sv-SE" dirty="0" smtClean="0"/>
              <a:t>Katarina </a:t>
            </a:r>
            <a:r>
              <a:rPr lang="sv-SE" dirty="0"/>
              <a:t>Hedin allmänläkare, </a:t>
            </a:r>
            <a:r>
              <a:rPr lang="sv-SE" dirty="0" smtClean="0"/>
              <a:t>Med dr, Växjö</a:t>
            </a:r>
          </a:p>
        </p:txBody>
      </p:sp>
    </p:spTree>
    <p:extLst>
      <p:ext uri="{BB962C8B-B14F-4D97-AF65-F5344CB8AC3E}">
        <p14:creationId xmlns:p14="http://schemas.microsoft.com/office/powerpoint/2010/main" val="31541294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67544" y="332656"/>
            <a:ext cx="8229600" cy="1143000"/>
          </a:xfrm>
        </p:spPr>
        <p:txBody>
          <a:bodyPr>
            <a:normAutofit fontScale="90000"/>
          </a:bodyPr>
          <a:lstStyle/>
          <a:p>
            <a:pPr algn="l"/>
            <a:r>
              <a:rPr lang="sv-SE" dirty="0" smtClean="0"/>
              <a:t>Fallstudie 6 vårdcentraler: Faktorer som påverkar antibiotikaförskrivning</a:t>
            </a:r>
            <a:br>
              <a:rPr lang="sv-SE" dirty="0" smtClean="0"/>
            </a:br>
            <a:r>
              <a:rPr lang="sv-SE" dirty="0" smtClean="0"/>
              <a:t>Metod</a:t>
            </a:r>
            <a:endParaRPr lang="sv-SE" dirty="0"/>
          </a:p>
        </p:txBody>
      </p:sp>
      <p:pic>
        <p:nvPicPr>
          <p:cNvPr id="1027" name="Picture 3" descr="C:\Program Files (x86)\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762" y="4221088"/>
            <a:ext cx="77994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1672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97366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33226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34276" y="2027175"/>
            <a:ext cx="921700" cy="104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29912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060849"/>
            <a:ext cx="52660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3531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5892" y="790690"/>
            <a:ext cx="1201440" cy="1226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755576" y="3203684"/>
            <a:ext cx="1082348" cy="369332"/>
          </a:xfrm>
          <a:prstGeom prst="rect">
            <a:avLst/>
          </a:prstGeom>
          <a:noFill/>
        </p:spPr>
        <p:txBody>
          <a:bodyPr wrap="none" rtlCol="0">
            <a:spAutoFit/>
          </a:bodyPr>
          <a:lstStyle/>
          <a:p>
            <a:r>
              <a:rPr lang="sv-SE" dirty="0" smtClean="0"/>
              <a:t>patienter</a:t>
            </a:r>
            <a:endParaRPr lang="sv-SE" dirty="0"/>
          </a:p>
        </p:txBody>
      </p:sp>
      <p:sp>
        <p:nvSpPr>
          <p:cNvPr id="6" name="textruta 5"/>
          <p:cNvSpPr txBox="1"/>
          <p:nvPr/>
        </p:nvSpPr>
        <p:spPr>
          <a:xfrm>
            <a:off x="2699792" y="3140968"/>
            <a:ext cx="1941557" cy="369332"/>
          </a:xfrm>
          <a:prstGeom prst="rect">
            <a:avLst/>
          </a:prstGeom>
          <a:noFill/>
        </p:spPr>
        <p:txBody>
          <a:bodyPr wrap="none" rtlCol="0">
            <a:spAutoFit/>
          </a:bodyPr>
          <a:lstStyle/>
          <a:p>
            <a:r>
              <a:rPr lang="en-GB" dirty="0" err="1" smtClean="0"/>
              <a:t>telefonrådgivning</a:t>
            </a:r>
            <a:endParaRPr lang="en-GB" dirty="0"/>
          </a:p>
        </p:txBody>
      </p:sp>
      <p:cxnSp>
        <p:nvCxnSpPr>
          <p:cNvPr id="8" name="Rak pil 7"/>
          <p:cNvCxnSpPr/>
          <p:nvPr/>
        </p:nvCxnSpPr>
        <p:spPr>
          <a:xfrm>
            <a:off x="1835696" y="2578626"/>
            <a:ext cx="1381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4716016" y="3140968"/>
            <a:ext cx="1659429" cy="369332"/>
          </a:xfrm>
          <a:prstGeom prst="rect">
            <a:avLst/>
          </a:prstGeom>
          <a:noFill/>
        </p:spPr>
        <p:txBody>
          <a:bodyPr wrap="none" rtlCol="0">
            <a:spAutoFit/>
          </a:bodyPr>
          <a:lstStyle/>
          <a:p>
            <a:r>
              <a:rPr lang="sv-SE" dirty="0" smtClean="0"/>
              <a:t>sjuksköterskor</a:t>
            </a:r>
            <a:endParaRPr lang="sv-SE" dirty="0"/>
          </a:p>
        </p:txBody>
      </p:sp>
      <p:sp>
        <p:nvSpPr>
          <p:cNvPr id="12" name="textruta 11"/>
          <p:cNvSpPr txBox="1"/>
          <p:nvPr/>
        </p:nvSpPr>
        <p:spPr>
          <a:xfrm>
            <a:off x="6876256" y="2699628"/>
            <a:ext cx="1300356" cy="369332"/>
          </a:xfrm>
          <a:prstGeom prst="rect">
            <a:avLst/>
          </a:prstGeom>
          <a:noFill/>
        </p:spPr>
        <p:txBody>
          <a:bodyPr wrap="none" rtlCol="0">
            <a:spAutoFit/>
          </a:bodyPr>
          <a:lstStyle/>
          <a:p>
            <a:r>
              <a:rPr lang="sv-SE" dirty="0" smtClean="0"/>
              <a:t>läkarbesök</a:t>
            </a:r>
            <a:endParaRPr lang="sv-SE" dirty="0"/>
          </a:p>
        </p:txBody>
      </p:sp>
      <p:sp>
        <p:nvSpPr>
          <p:cNvPr id="13" name="textruta 12"/>
          <p:cNvSpPr txBox="1"/>
          <p:nvPr/>
        </p:nvSpPr>
        <p:spPr>
          <a:xfrm>
            <a:off x="7454625" y="2060848"/>
            <a:ext cx="1146468" cy="369332"/>
          </a:xfrm>
          <a:prstGeom prst="rect">
            <a:avLst/>
          </a:prstGeom>
          <a:noFill/>
        </p:spPr>
        <p:txBody>
          <a:bodyPr wrap="none" rtlCol="0">
            <a:spAutoFit/>
          </a:bodyPr>
          <a:lstStyle/>
          <a:p>
            <a:r>
              <a:rPr lang="sv-SE" dirty="0" smtClean="0"/>
              <a:t>egenvård</a:t>
            </a:r>
            <a:endParaRPr lang="sv-SE" dirty="0"/>
          </a:p>
        </p:txBody>
      </p:sp>
      <p:cxnSp>
        <p:nvCxnSpPr>
          <p:cNvPr id="15" name="Rak pil 14"/>
          <p:cNvCxnSpPr/>
          <p:nvPr/>
        </p:nvCxnSpPr>
        <p:spPr>
          <a:xfrm flipV="1">
            <a:off x="5724128" y="2348881"/>
            <a:ext cx="1584176" cy="62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p:cNvCxnSpPr>
            <a:endCxn id="12" idx="1"/>
          </p:cNvCxnSpPr>
          <p:nvPr/>
        </p:nvCxnSpPr>
        <p:spPr>
          <a:xfrm>
            <a:off x="5724128" y="2699628"/>
            <a:ext cx="115212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a:off x="395536" y="508518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3217332" y="4571836"/>
            <a:ext cx="1149097" cy="369332"/>
          </a:xfrm>
          <a:prstGeom prst="rect">
            <a:avLst/>
          </a:prstGeom>
          <a:noFill/>
        </p:spPr>
        <p:txBody>
          <a:bodyPr wrap="none" rtlCol="0">
            <a:spAutoFit/>
          </a:bodyPr>
          <a:lstStyle/>
          <a:p>
            <a:r>
              <a:rPr lang="sv-SE" dirty="0" smtClean="0"/>
              <a:t>RADT, CRP</a:t>
            </a:r>
          </a:p>
        </p:txBody>
      </p:sp>
      <p:sp>
        <p:nvSpPr>
          <p:cNvPr id="23" name="textruta 22"/>
          <p:cNvSpPr txBox="1"/>
          <p:nvPr/>
        </p:nvSpPr>
        <p:spPr>
          <a:xfrm>
            <a:off x="2697581" y="5795972"/>
            <a:ext cx="2467342" cy="369332"/>
          </a:xfrm>
          <a:prstGeom prst="rect">
            <a:avLst/>
          </a:prstGeom>
          <a:noFill/>
        </p:spPr>
        <p:txBody>
          <a:bodyPr wrap="none" rtlCol="0">
            <a:spAutoFit/>
          </a:bodyPr>
          <a:lstStyle/>
          <a:p>
            <a:r>
              <a:rPr lang="sv-SE" dirty="0"/>
              <a:t>a</a:t>
            </a:r>
            <a:r>
              <a:rPr lang="sv-SE" dirty="0" smtClean="0"/>
              <a:t>ntibiotika förskrivning</a:t>
            </a:r>
            <a:endParaRPr lang="sv-SE" dirty="0"/>
          </a:p>
        </p:txBody>
      </p:sp>
      <p:cxnSp>
        <p:nvCxnSpPr>
          <p:cNvPr id="27" name="Rak pil 26"/>
          <p:cNvCxnSpPr/>
          <p:nvPr/>
        </p:nvCxnSpPr>
        <p:spPr>
          <a:xfrm>
            <a:off x="2195736" y="462177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Vinklad  28"/>
          <p:cNvCxnSpPr/>
          <p:nvPr/>
        </p:nvCxnSpPr>
        <p:spPr>
          <a:xfrm rot="10800000" flipV="1">
            <a:off x="2195736" y="4833156"/>
            <a:ext cx="864096" cy="2520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Vinklad  1023"/>
          <p:cNvCxnSpPr/>
          <p:nvPr/>
        </p:nvCxnSpPr>
        <p:spPr>
          <a:xfrm>
            <a:off x="1907704" y="5445224"/>
            <a:ext cx="720079" cy="5354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descr="C:\Program Files (x86)\Microsoft Office\MEDIA\CAGCAT10\j018634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512" y="4077072"/>
            <a:ext cx="800781" cy="1124501"/>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ruta 1024"/>
          <p:cNvSpPr txBox="1"/>
          <p:nvPr/>
        </p:nvSpPr>
        <p:spPr>
          <a:xfrm>
            <a:off x="6787237" y="5301208"/>
            <a:ext cx="684803" cy="369332"/>
          </a:xfrm>
          <a:prstGeom prst="rect">
            <a:avLst/>
          </a:prstGeom>
          <a:noFill/>
        </p:spPr>
        <p:txBody>
          <a:bodyPr wrap="none" rtlCol="0">
            <a:spAutoFit/>
          </a:bodyPr>
          <a:lstStyle/>
          <a:p>
            <a:r>
              <a:rPr lang="sv-SE" dirty="0"/>
              <a:t>c</a:t>
            </a:r>
            <a:r>
              <a:rPr lang="sv-SE" dirty="0" smtClean="0"/>
              <a:t>hef </a:t>
            </a:r>
            <a:endParaRPr lang="sv-SE" dirty="0"/>
          </a:p>
        </p:txBody>
      </p:sp>
      <p:sp>
        <p:nvSpPr>
          <p:cNvPr id="2" name="textruta 1"/>
          <p:cNvSpPr txBox="1"/>
          <p:nvPr/>
        </p:nvSpPr>
        <p:spPr>
          <a:xfrm>
            <a:off x="1098528" y="5517232"/>
            <a:ext cx="813043" cy="369332"/>
          </a:xfrm>
          <a:prstGeom prst="rect">
            <a:avLst/>
          </a:prstGeom>
          <a:noFill/>
        </p:spPr>
        <p:txBody>
          <a:bodyPr wrap="none" rtlCol="0">
            <a:spAutoFit/>
          </a:bodyPr>
          <a:lstStyle/>
          <a:p>
            <a:r>
              <a:rPr lang="sv-SE" dirty="0" smtClean="0"/>
              <a:t>läkare</a:t>
            </a:r>
            <a:endParaRPr lang="sv-SE" dirty="0"/>
          </a:p>
        </p:txBody>
      </p:sp>
    </p:spTree>
    <p:extLst>
      <p:ext uri="{BB962C8B-B14F-4D97-AF65-F5344CB8AC3E}">
        <p14:creationId xmlns:p14="http://schemas.microsoft.com/office/powerpoint/2010/main" val="32752945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Vilket resultat fann vi?</a:t>
            </a:r>
            <a:endParaRPr lang="sv-SE" dirty="0"/>
          </a:p>
        </p:txBody>
      </p:sp>
      <p:sp>
        <p:nvSpPr>
          <p:cNvPr id="3" name="Platshållare för innehåll 2"/>
          <p:cNvSpPr>
            <a:spLocks noGrp="1"/>
          </p:cNvSpPr>
          <p:nvPr>
            <p:ph idx="1"/>
          </p:nvPr>
        </p:nvSpPr>
        <p:spPr/>
        <p:txBody>
          <a:bodyPr>
            <a:normAutofit/>
          </a:bodyPr>
          <a:lstStyle/>
          <a:p>
            <a:pPr marL="0" indent="0">
              <a:buNone/>
            </a:pPr>
            <a:r>
              <a:rPr lang="sv-SE" sz="4000" dirty="0" smtClean="0"/>
              <a:t>Gemensam praxis</a:t>
            </a:r>
          </a:p>
          <a:p>
            <a:r>
              <a:rPr lang="sv-SE" dirty="0" smtClean="0"/>
              <a:t>Patienternas </a:t>
            </a:r>
            <a:r>
              <a:rPr lang="sv-SE" dirty="0" smtClean="0"/>
              <a:t>förväntningar</a:t>
            </a:r>
          </a:p>
          <a:p>
            <a:r>
              <a:rPr lang="sv-SE" dirty="0" smtClean="0"/>
              <a:t>Standardiserad </a:t>
            </a:r>
            <a:r>
              <a:rPr lang="sv-SE" dirty="0" err="1" smtClean="0"/>
              <a:t>triagering</a:t>
            </a:r>
            <a:endParaRPr lang="sv-SE" dirty="0" smtClean="0"/>
          </a:p>
          <a:p>
            <a:r>
              <a:rPr lang="sv-SE" dirty="0" smtClean="0"/>
              <a:t>Läkarnas diagnostik </a:t>
            </a:r>
          </a:p>
          <a:p>
            <a:r>
              <a:rPr lang="sv-SE" dirty="0" smtClean="0"/>
              <a:t>Främjande </a:t>
            </a:r>
            <a:r>
              <a:rPr lang="sv-SE" dirty="0"/>
              <a:t>ledarskap – kultur och struktur</a:t>
            </a:r>
          </a:p>
          <a:p>
            <a:r>
              <a:rPr lang="sv-SE" dirty="0" smtClean="0"/>
              <a:t>Lokal diskussion om riktlinjer</a:t>
            </a:r>
          </a:p>
          <a:p>
            <a:pPr marL="0" indent="0">
              <a:buNone/>
            </a:pPr>
            <a:endParaRPr lang="sv-SE" dirty="0" smtClean="0"/>
          </a:p>
          <a:p>
            <a:endParaRPr lang="sv-SE" dirty="0"/>
          </a:p>
        </p:txBody>
      </p:sp>
    </p:spTree>
    <p:extLst>
      <p:ext uri="{BB962C8B-B14F-4D97-AF65-F5344CB8AC3E}">
        <p14:creationId xmlns:p14="http://schemas.microsoft.com/office/powerpoint/2010/main" val="9824351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Patienternas </a:t>
            </a:r>
            <a:r>
              <a:rPr lang="sv-SE" dirty="0" smtClean="0"/>
              <a:t>förväntningar</a:t>
            </a:r>
            <a:br>
              <a:rPr lang="sv-SE" dirty="0" smtClean="0"/>
            </a:br>
            <a:endParaRPr lang="sv-SE" dirty="0"/>
          </a:p>
        </p:txBody>
      </p:sp>
      <p:sp>
        <p:nvSpPr>
          <p:cNvPr id="3" name="Platshållare för innehåll 2"/>
          <p:cNvSpPr>
            <a:spLocks noGrp="1"/>
          </p:cNvSpPr>
          <p:nvPr>
            <p:ph idx="1"/>
          </p:nvPr>
        </p:nvSpPr>
        <p:spPr/>
        <p:txBody>
          <a:bodyPr/>
          <a:lstStyle/>
          <a:p>
            <a:pPr marL="0" indent="0">
              <a:buNone/>
            </a:pPr>
            <a:r>
              <a:rPr lang="en-GB" altLang="sv-SE" dirty="0" err="1" smtClean="0"/>
              <a:t>Lågförskrivande</a:t>
            </a:r>
            <a:r>
              <a:rPr lang="en-GB" altLang="sv-SE" dirty="0" smtClean="0"/>
              <a:t> </a:t>
            </a:r>
            <a:r>
              <a:rPr lang="en-GB" altLang="sv-SE" dirty="0" err="1" smtClean="0"/>
              <a:t>vårdcentraler</a:t>
            </a:r>
            <a:endParaRPr lang="en-GB" altLang="sv-SE" dirty="0" smtClean="0"/>
          </a:p>
          <a:p>
            <a:r>
              <a:rPr lang="en-GB" altLang="sv-SE" dirty="0" err="1" smtClean="0"/>
              <a:t>Patienterna</a:t>
            </a:r>
            <a:r>
              <a:rPr lang="en-GB" altLang="sv-SE" dirty="0" smtClean="0"/>
              <a:t> </a:t>
            </a:r>
            <a:r>
              <a:rPr lang="en-GB" altLang="sv-SE" dirty="0" err="1" smtClean="0"/>
              <a:t>upplevde</a:t>
            </a:r>
            <a:r>
              <a:rPr lang="en-GB" altLang="sv-SE" dirty="0" smtClean="0"/>
              <a:t> </a:t>
            </a:r>
            <a:r>
              <a:rPr lang="en-GB" altLang="sv-SE" dirty="0" err="1" smtClean="0"/>
              <a:t>det</a:t>
            </a:r>
            <a:r>
              <a:rPr lang="en-GB" altLang="sv-SE" dirty="0" smtClean="0"/>
              <a:t> </a:t>
            </a:r>
            <a:r>
              <a:rPr lang="en-GB" altLang="sv-SE" dirty="0" err="1" smtClean="0"/>
              <a:t>svårare</a:t>
            </a:r>
            <a:r>
              <a:rPr lang="en-GB" altLang="sv-SE" dirty="0" smtClean="0"/>
              <a:t> </a:t>
            </a:r>
            <a:r>
              <a:rPr lang="en-GB" altLang="sv-SE" dirty="0" err="1" smtClean="0"/>
              <a:t>att</a:t>
            </a:r>
            <a:r>
              <a:rPr lang="en-GB" altLang="sv-SE" dirty="0" smtClean="0"/>
              <a:t> </a:t>
            </a:r>
            <a:r>
              <a:rPr lang="en-GB" altLang="sv-SE" dirty="0" err="1" smtClean="0"/>
              <a:t>få</a:t>
            </a:r>
            <a:r>
              <a:rPr lang="en-GB" altLang="sv-SE" dirty="0" smtClean="0"/>
              <a:t> </a:t>
            </a:r>
            <a:r>
              <a:rPr lang="en-GB" altLang="sv-SE" dirty="0" err="1" smtClean="0"/>
              <a:t>en</a:t>
            </a:r>
            <a:r>
              <a:rPr lang="en-GB" altLang="sv-SE" dirty="0" smtClean="0"/>
              <a:t> </a:t>
            </a:r>
            <a:r>
              <a:rPr lang="en-GB" altLang="sv-SE" dirty="0" err="1" smtClean="0"/>
              <a:t>tid</a:t>
            </a:r>
            <a:r>
              <a:rPr lang="en-GB" altLang="sv-SE" dirty="0" smtClean="0"/>
              <a:t> </a:t>
            </a:r>
            <a:r>
              <a:rPr lang="en-GB" altLang="sv-SE" dirty="0" err="1" smtClean="0"/>
              <a:t>för</a:t>
            </a:r>
            <a:r>
              <a:rPr lang="en-GB" altLang="sv-SE" dirty="0" smtClean="0"/>
              <a:t> </a:t>
            </a:r>
            <a:r>
              <a:rPr lang="en-GB" altLang="sv-SE" dirty="0" err="1" smtClean="0"/>
              <a:t>läkarbesök</a:t>
            </a:r>
            <a:r>
              <a:rPr lang="en-GB" altLang="sv-SE" dirty="0" smtClean="0"/>
              <a:t> (p=0.012)</a:t>
            </a:r>
          </a:p>
          <a:p>
            <a:r>
              <a:rPr lang="en-GB" altLang="sv-SE" dirty="0" err="1" smtClean="0"/>
              <a:t>Fler</a:t>
            </a:r>
            <a:r>
              <a:rPr lang="en-GB" altLang="sv-SE" dirty="0" smtClean="0"/>
              <a:t> </a:t>
            </a:r>
            <a:r>
              <a:rPr lang="en-GB" altLang="sv-SE" dirty="0" err="1" smtClean="0"/>
              <a:t>patienter</a:t>
            </a:r>
            <a:r>
              <a:rPr lang="en-GB" altLang="sv-SE" dirty="0" smtClean="0"/>
              <a:t> </a:t>
            </a:r>
            <a:r>
              <a:rPr lang="en-GB" altLang="sv-SE" dirty="0" err="1" smtClean="0"/>
              <a:t>förväntade</a:t>
            </a:r>
            <a:r>
              <a:rPr lang="en-GB" altLang="sv-SE" dirty="0" smtClean="0"/>
              <a:t> sig </a:t>
            </a:r>
            <a:r>
              <a:rPr lang="en-GB" altLang="sv-SE" dirty="0" err="1" smtClean="0"/>
              <a:t>att</a:t>
            </a:r>
            <a:r>
              <a:rPr lang="en-GB" altLang="sv-SE" dirty="0" smtClean="0"/>
              <a:t> </a:t>
            </a:r>
            <a:r>
              <a:rPr lang="en-GB" altLang="sv-SE" dirty="0" err="1" smtClean="0"/>
              <a:t>få</a:t>
            </a:r>
            <a:r>
              <a:rPr lang="en-GB" altLang="sv-SE" dirty="0" smtClean="0"/>
              <a:t> </a:t>
            </a:r>
            <a:r>
              <a:rPr lang="en-GB" altLang="sv-SE" dirty="0" err="1" smtClean="0"/>
              <a:t>antibiotika</a:t>
            </a:r>
            <a:r>
              <a:rPr lang="en-GB" altLang="sv-SE" dirty="0" smtClean="0"/>
              <a:t> </a:t>
            </a:r>
            <a:r>
              <a:rPr lang="en-GB" altLang="sv-SE" dirty="0" err="1" smtClean="0"/>
              <a:t>utskrivet</a:t>
            </a:r>
            <a:r>
              <a:rPr lang="en-GB" altLang="sv-SE" dirty="0" smtClean="0"/>
              <a:t> (p=0.03</a:t>
            </a:r>
            <a:r>
              <a:rPr lang="en-GB" altLang="sv-SE" dirty="0" smtClean="0"/>
              <a:t>)</a:t>
            </a:r>
          </a:p>
          <a:p>
            <a:endParaRPr lang="en-GB" dirty="0"/>
          </a:p>
          <a:p>
            <a:endParaRPr lang="en-GB" dirty="0" smtClean="0"/>
          </a:p>
          <a:p>
            <a:r>
              <a:rPr lang="en-GB" dirty="0" err="1" smtClean="0"/>
              <a:t>Patientcentrerad</a:t>
            </a:r>
            <a:r>
              <a:rPr lang="en-GB" dirty="0" smtClean="0"/>
              <a:t> </a:t>
            </a:r>
            <a:r>
              <a:rPr lang="en-GB" dirty="0" err="1" smtClean="0"/>
              <a:t>konsulation</a:t>
            </a:r>
            <a:r>
              <a:rPr lang="en-GB" dirty="0" smtClean="0"/>
              <a:t> </a:t>
            </a:r>
            <a:r>
              <a:rPr lang="en-GB" dirty="0" err="1" smtClean="0"/>
              <a:t>användes</a:t>
            </a:r>
            <a:r>
              <a:rPr lang="en-GB" dirty="0" smtClean="0"/>
              <a:t> </a:t>
            </a:r>
            <a:r>
              <a:rPr lang="en-GB" dirty="0" err="1" smtClean="0"/>
              <a:t>oftare</a:t>
            </a:r>
            <a:r>
              <a:rPr lang="en-GB" dirty="0" smtClean="0"/>
              <a:t> </a:t>
            </a:r>
            <a:endParaRPr lang="sv-SE" dirty="0"/>
          </a:p>
        </p:txBody>
      </p:sp>
      <p:pic>
        <p:nvPicPr>
          <p:cNvPr id="4" name="Picture 4" descr="C:\Program Files (x86)\Microsoft Office\MEDIA\CAGCAT10\j021672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221088"/>
            <a:ext cx="97366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509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Sköterskornas </a:t>
            </a:r>
            <a:r>
              <a:rPr lang="sv-SE" dirty="0" err="1" smtClean="0"/>
              <a:t>triagering</a:t>
            </a:r>
            <a:endParaRPr lang="sv-SE" dirty="0"/>
          </a:p>
        </p:txBody>
      </p:sp>
      <p:sp>
        <p:nvSpPr>
          <p:cNvPr id="3" name="Platshållare för innehåll 2"/>
          <p:cNvSpPr>
            <a:spLocks noGrp="1"/>
          </p:cNvSpPr>
          <p:nvPr>
            <p:ph idx="1"/>
          </p:nvPr>
        </p:nvSpPr>
        <p:spPr/>
        <p:txBody>
          <a:bodyPr/>
          <a:lstStyle/>
          <a:p>
            <a:pPr marL="57150" indent="0">
              <a:spcBef>
                <a:spcPts val="0"/>
              </a:spcBef>
              <a:buNone/>
            </a:pPr>
            <a:r>
              <a:rPr lang="sv-SE" sz="3200" dirty="0" smtClean="0"/>
              <a:t>Lågförskrivande vårdcentraler</a:t>
            </a:r>
          </a:p>
          <a:p>
            <a:pPr marL="514350" indent="-457200">
              <a:spcBef>
                <a:spcPts val="0"/>
              </a:spcBef>
            </a:pPr>
            <a:r>
              <a:rPr lang="sv-SE" dirty="0" smtClean="0"/>
              <a:t>Särskilda rutiner för </a:t>
            </a:r>
            <a:r>
              <a:rPr lang="sv-SE" dirty="0" err="1" smtClean="0"/>
              <a:t>triage</a:t>
            </a:r>
            <a:r>
              <a:rPr lang="sv-SE" dirty="0" smtClean="0"/>
              <a:t> fanns</a:t>
            </a:r>
            <a:endParaRPr lang="sv-SE" dirty="0"/>
          </a:p>
          <a:p>
            <a:pPr marL="514350" indent="-457200">
              <a:spcBef>
                <a:spcPts val="0"/>
              </a:spcBef>
            </a:pPr>
            <a:r>
              <a:rPr lang="sv-SE" altLang="sv-SE" sz="3200" dirty="0" smtClean="0"/>
              <a:t>Riktlinjerna var klara och tydliga och gemensamt accepterade vilket ledde till enklare tiragering </a:t>
            </a:r>
          </a:p>
          <a:p>
            <a:pPr marL="514350" indent="-457200">
              <a:spcBef>
                <a:spcPts val="0"/>
              </a:spcBef>
            </a:pPr>
            <a:r>
              <a:rPr lang="sv-SE" dirty="0" err="1"/>
              <a:t>Triageringen</a:t>
            </a:r>
            <a:r>
              <a:rPr lang="sv-SE" dirty="0" smtClean="0"/>
              <a:t> till egenvård eller till läkarbesök som </a:t>
            </a:r>
            <a:r>
              <a:rPr lang="sv-SE" dirty="0"/>
              <a:t>utfördes av sjuksköterskor var en prioriterad </a:t>
            </a:r>
            <a:r>
              <a:rPr lang="sv-SE" dirty="0" smtClean="0"/>
              <a:t>uppgift</a:t>
            </a:r>
            <a:endParaRPr lang="sv-SE" altLang="sv-SE" sz="3200" dirty="0" smtClean="0"/>
          </a:p>
        </p:txBody>
      </p:sp>
      <p:pic>
        <p:nvPicPr>
          <p:cNvPr id="4" name="Picture 5" descr="C:\Program Files (x86)\Microsoft Office\MEDIA\CAGCAT10\j033226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84168" y="5373216"/>
            <a:ext cx="921700" cy="104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462060"/>
            <a:ext cx="52660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913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76250"/>
            <a:ext cx="8229600" cy="1143000"/>
          </a:xfrm>
        </p:spPr>
        <p:txBody>
          <a:bodyPr>
            <a:normAutofit/>
          </a:bodyPr>
          <a:lstStyle/>
          <a:p>
            <a:r>
              <a:rPr lang="sv-SE" altLang="sv-SE" dirty="0" smtClean="0"/>
              <a:t>Läkarnas diagnostik - </a:t>
            </a:r>
            <a:r>
              <a:rPr lang="sv-SE" altLang="sv-SE" dirty="0" err="1" smtClean="0"/>
              <a:t>audit</a:t>
            </a:r>
            <a:endParaRPr lang="sv-SE" altLang="sv-SE" dirty="0"/>
          </a:p>
        </p:txBody>
      </p:sp>
      <p:sp>
        <p:nvSpPr>
          <p:cNvPr id="7171" name="Rectangle 3"/>
          <p:cNvSpPr>
            <a:spLocks noGrp="1" noChangeArrowheads="1"/>
          </p:cNvSpPr>
          <p:nvPr>
            <p:ph type="body" idx="1"/>
          </p:nvPr>
        </p:nvSpPr>
        <p:spPr>
          <a:xfrm>
            <a:off x="395536" y="1700808"/>
            <a:ext cx="8229600" cy="4525962"/>
          </a:xfrm>
        </p:spPr>
        <p:txBody>
          <a:bodyPr>
            <a:normAutofit/>
          </a:bodyPr>
          <a:lstStyle/>
          <a:p>
            <a:pPr>
              <a:buFontTx/>
              <a:buNone/>
            </a:pPr>
            <a:r>
              <a:rPr lang="en-GB" altLang="sv-SE" dirty="0" err="1" smtClean="0"/>
              <a:t>Lågförskrivande</a:t>
            </a:r>
            <a:r>
              <a:rPr lang="en-GB" altLang="sv-SE" dirty="0" smtClean="0"/>
              <a:t> </a:t>
            </a:r>
            <a:r>
              <a:rPr lang="en-GB" altLang="sv-SE" dirty="0" err="1" smtClean="0"/>
              <a:t>vårdcentraler</a:t>
            </a:r>
            <a:endParaRPr lang="en-GB" altLang="sv-SE" dirty="0" smtClean="0"/>
          </a:p>
          <a:p>
            <a:r>
              <a:rPr lang="en-GB" altLang="sv-SE" dirty="0" err="1" smtClean="0"/>
              <a:t>Fler</a:t>
            </a:r>
            <a:r>
              <a:rPr lang="en-GB" altLang="sv-SE" dirty="0" smtClean="0"/>
              <a:t> </a:t>
            </a:r>
            <a:r>
              <a:rPr lang="en-GB" altLang="sv-SE" dirty="0" err="1" smtClean="0"/>
              <a:t>besök</a:t>
            </a:r>
            <a:r>
              <a:rPr lang="en-GB" altLang="sv-SE" dirty="0"/>
              <a:t> </a:t>
            </a:r>
            <a:r>
              <a:rPr lang="en-GB" altLang="sv-SE" dirty="0" err="1"/>
              <a:t>bedömdes</a:t>
            </a:r>
            <a:r>
              <a:rPr lang="en-GB" altLang="sv-SE" dirty="0"/>
              <a:t> </a:t>
            </a:r>
            <a:r>
              <a:rPr lang="en-GB" altLang="sv-SE" dirty="0" err="1"/>
              <a:t>som</a:t>
            </a:r>
            <a:r>
              <a:rPr lang="en-GB" altLang="sv-SE" dirty="0"/>
              <a:t> </a:t>
            </a:r>
            <a:r>
              <a:rPr lang="en-GB" altLang="sv-SE" dirty="0" err="1" smtClean="0"/>
              <a:t>lindrig</a:t>
            </a:r>
            <a:r>
              <a:rPr lang="en-GB" altLang="sv-SE" dirty="0" smtClean="0"/>
              <a:t> </a:t>
            </a:r>
            <a:r>
              <a:rPr lang="en-GB" altLang="sv-SE" dirty="0" err="1" smtClean="0"/>
              <a:t>infektion</a:t>
            </a:r>
            <a:r>
              <a:rPr lang="en-GB" altLang="sv-SE" dirty="0" smtClean="0"/>
              <a:t> (p=0.024)</a:t>
            </a:r>
          </a:p>
          <a:p>
            <a:r>
              <a:rPr lang="en-GB" altLang="sv-SE" dirty="0" err="1" smtClean="0"/>
              <a:t>Färre</a:t>
            </a:r>
            <a:r>
              <a:rPr lang="en-GB" altLang="sv-SE" dirty="0" smtClean="0"/>
              <a:t> </a:t>
            </a:r>
            <a:r>
              <a:rPr lang="en-GB" altLang="sv-SE" dirty="0" err="1" smtClean="0"/>
              <a:t>besök</a:t>
            </a:r>
            <a:r>
              <a:rPr lang="en-GB" altLang="sv-SE" dirty="0" smtClean="0"/>
              <a:t> </a:t>
            </a:r>
            <a:r>
              <a:rPr lang="en-GB" altLang="sv-SE" dirty="0" err="1"/>
              <a:t>bedömdes</a:t>
            </a:r>
            <a:r>
              <a:rPr lang="en-GB" altLang="sv-SE" dirty="0"/>
              <a:t> </a:t>
            </a:r>
            <a:r>
              <a:rPr lang="en-GB" altLang="sv-SE" dirty="0" err="1"/>
              <a:t>som</a:t>
            </a:r>
            <a:r>
              <a:rPr lang="en-GB" altLang="sv-SE" dirty="0"/>
              <a:t> </a:t>
            </a:r>
            <a:r>
              <a:rPr lang="en-GB" altLang="sv-SE" dirty="0" err="1" smtClean="0"/>
              <a:t>medelsvår</a:t>
            </a:r>
            <a:r>
              <a:rPr lang="en-GB" altLang="sv-SE" dirty="0" smtClean="0"/>
              <a:t> </a:t>
            </a:r>
            <a:r>
              <a:rPr lang="en-GB" altLang="sv-SE" dirty="0" err="1" smtClean="0"/>
              <a:t>infektionerna</a:t>
            </a:r>
            <a:r>
              <a:rPr lang="en-GB" altLang="sv-SE" dirty="0" smtClean="0"/>
              <a:t> (p=0.002)</a:t>
            </a:r>
          </a:p>
          <a:p>
            <a:r>
              <a:rPr lang="en-GB" altLang="sv-SE" dirty="0" err="1" smtClean="0"/>
              <a:t>Fler</a:t>
            </a:r>
            <a:r>
              <a:rPr lang="en-GB" altLang="sv-SE" dirty="0" smtClean="0"/>
              <a:t> </a:t>
            </a:r>
            <a:r>
              <a:rPr lang="en-GB" altLang="sv-SE" dirty="0" err="1" smtClean="0"/>
              <a:t>besök</a:t>
            </a:r>
            <a:r>
              <a:rPr lang="en-GB" altLang="sv-SE" dirty="0" smtClean="0"/>
              <a:t> </a:t>
            </a:r>
            <a:r>
              <a:rPr lang="en-GB" altLang="sv-SE" dirty="0" err="1" smtClean="0"/>
              <a:t>fick</a:t>
            </a:r>
            <a:r>
              <a:rPr lang="en-GB" altLang="sv-SE" dirty="0" smtClean="0"/>
              <a:t> </a:t>
            </a:r>
            <a:r>
              <a:rPr lang="en-GB" altLang="sv-SE" dirty="0" err="1" smtClean="0"/>
              <a:t>diagnos</a:t>
            </a:r>
            <a:r>
              <a:rPr lang="en-GB" altLang="sv-SE" dirty="0" smtClean="0"/>
              <a:t> </a:t>
            </a:r>
            <a:r>
              <a:rPr lang="en-GB" altLang="sv-SE" dirty="0" err="1" smtClean="0"/>
              <a:t>förkylning</a:t>
            </a:r>
            <a:r>
              <a:rPr lang="en-GB" altLang="sv-SE" dirty="0" smtClean="0"/>
              <a:t> (p=0.011)</a:t>
            </a:r>
          </a:p>
          <a:p>
            <a:r>
              <a:rPr lang="en-GB" altLang="sv-SE" dirty="0" err="1" smtClean="0"/>
              <a:t>Färre</a:t>
            </a:r>
            <a:r>
              <a:rPr lang="en-GB" altLang="sv-SE" dirty="0" smtClean="0"/>
              <a:t> </a:t>
            </a:r>
            <a:r>
              <a:rPr lang="en-GB" altLang="sv-SE" dirty="0" err="1" smtClean="0"/>
              <a:t>besök</a:t>
            </a:r>
            <a:r>
              <a:rPr lang="en-GB" altLang="sv-SE" dirty="0" smtClean="0"/>
              <a:t> </a:t>
            </a:r>
            <a:r>
              <a:rPr lang="en-GB" altLang="sv-SE" dirty="0" err="1" smtClean="0"/>
              <a:t>fick</a:t>
            </a:r>
            <a:r>
              <a:rPr lang="en-GB" altLang="sv-SE" dirty="0" smtClean="0"/>
              <a:t> </a:t>
            </a:r>
            <a:r>
              <a:rPr lang="en-GB" altLang="sv-SE" dirty="0" err="1" smtClean="0"/>
              <a:t>diagnos</a:t>
            </a:r>
            <a:r>
              <a:rPr lang="en-GB" altLang="sv-SE" dirty="0" smtClean="0"/>
              <a:t> </a:t>
            </a:r>
            <a:r>
              <a:rPr lang="en-GB" altLang="sv-SE" dirty="0" err="1" smtClean="0"/>
              <a:t>pneumoni</a:t>
            </a:r>
            <a:r>
              <a:rPr lang="en-GB" altLang="sv-SE" dirty="0" smtClean="0"/>
              <a:t> (p=0.005</a:t>
            </a:r>
            <a:r>
              <a:rPr lang="sv-SE" altLang="sv-SE" dirty="0" smtClean="0"/>
              <a:t>)</a:t>
            </a:r>
            <a:endParaRPr lang="en-GB" altLang="sv-SE" dirty="0"/>
          </a:p>
          <a:p>
            <a:pPr marL="0" indent="0">
              <a:buNone/>
            </a:pPr>
            <a:endParaRPr lang="sv-SE" altLang="sv-SE" dirty="0"/>
          </a:p>
          <a:p>
            <a:endParaRPr lang="sv-SE" altLang="sv-SE" dirty="0"/>
          </a:p>
        </p:txBody>
      </p:sp>
      <p:pic>
        <p:nvPicPr>
          <p:cNvPr id="4" name="Picture 3"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530" y="5373216"/>
            <a:ext cx="77994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476250"/>
            <a:ext cx="8229600" cy="1143000"/>
          </a:xfrm>
        </p:spPr>
        <p:txBody>
          <a:bodyPr>
            <a:normAutofit/>
          </a:bodyPr>
          <a:lstStyle/>
          <a:p>
            <a:r>
              <a:rPr lang="sv-SE" altLang="sv-SE" dirty="0"/>
              <a:t>Läkarnas diagnostik </a:t>
            </a:r>
            <a:r>
              <a:rPr lang="sv-SE" altLang="sv-SE" dirty="0" smtClean="0"/>
              <a:t>–</a:t>
            </a:r>
            <a:r>
              <a:rPr lang="sv-SE" altLang="sv-SE" dirty="0" err="1" smtClean="0"/>
              <a:t>audit</a:t>
            </a:r>
            <a:endParaRPr lang="sv-SE" altLang="sv-SE" dirty="0"/>
          </a:p>
        </p:txBody>
      </p:sp>
      <p:sp>
        <p:nvSpPr>
          <p:cNvPr id="8195" name="Rectangle 3"/>
          <p:cNvSpPr>
            <a:spLocks noGrp="1" noChangeArrowheads="1"/>
          </p:cNvSpPr>
          <p:nvPr>
            <p:ph type="body" idx="1"/>
          </p:nvPr>
        </p:nvSpPr>
        <p:spPr>
          <a:xfrm>
            <a:off x="395288" y="1772816"/>
            <a:ext cx="8229600" cy="4525962"/>
          </a:xfrm>
        </p:spPr>
        <p:txBody>
          <a:bodyPr/>
          <a:lstStyle/>
          <a:p>
            <a:pPr>
              <a:buFontTx/>
              <a:buNone/>
            </a:pPr>
            <a:r>
              <a:rPr lang="en-GB" altLang="sv-SE" dirty="0" err="1"/>
              <a:t>Lågförskrivande</a:t>
            </a:r>
            <a:r>
              <a:rPr lang="en-GB" altLang="sv-SE" dirty="0"/>
              <a:t> </a:t>
            </a:r>
            <a:r>
              <a:rPr lang="en-GB" altLang="sv-SE" dirty="0" err="1"/>
              <a:t>vårdcentraler</a:t>
            </a:r>
            <a:endParaRPr lang="en-GB" altLang="sv-SE" dirty="0"/>
          </a:p>
          <a:p>
            <a:pPr>
              <a:buFontTx/>
              <a:buNone/>
            </a:pPr>
            <a:r>
              <a:rPr lang="sv-SE" altLang="sv-SE" dirty="0" smtClean="0"/>
              <a:t>Snabbtester användes mer sällan</a:t>
            </a:r>
          </a:p>
          <a:p>
            <a:r>
              <a:rPr lang="sv-SE" altLang="sv-SE" dirty="0" smtClean="0"/>
              <a:t>Någon test (</a:t>
            </a:r>
            <a:r>
              <a:rPr lang="sv-SE" altLang="sv-SE" dirty="0"/>
              <a:t>p&lt;0.001)</a:t>
            </a:r>
          </a:p>
          <a:p>
            <a:r>
              <a:rPr lang="sv-SE" altLang="sv-SE" dirty="0" err="1" smtClean="0"/>
              <a:t>StrepA</a:t>
            </a:r>
            <a:r>
              <a:rPr lang="sv-SE" altLang="sv-SE" dirty="0" smtClean="0"/>
              <a:t> (</a:t>
            </a:r>
            <a:r>
              <a:rPr lang="sv-SE" altLang="sv-SE" dirty="0"/>
              <a:t>p=0.007)</a:t>
            </a:r>
          </a:p>
          <a:p>
            <a:r>
              <a:rPr lang="sv-SE" altLang="sv-SE" dirty="0"/>
              <a:t>CRP (p=0.007</a:t>
            </a:r>
            <a:r>
              <a:rPr lang="sv-SE" altLang="sv-SE" dirty="0" smtClean="0"/>
              <a:t>)</a:t>
            </a:r>
          </a:p>
          <a:p>
            <a:endParaRPr lang="sv-SE" altLang="sv-SE" dirty="0"/>
          </a:p>
          <a:p>
            <a:r>
              <a:rPr lang="sv-SE" altLang="sv-SE" dirty="0" smtClean="0"/>
              <a:t>Lägre förskrivning av antibiotika (p=0.04)</a:t>
            </a:r>
            <a:endParaRPr lang="sv-SE" altLang="sv-SE" dirty="0"/>
          </a:p>
          <a:p>
            <a:pPr>
              <a:buFontTx/>
              <a:buNone/>
            </a:pPr>
            <a:endParaRPr lang="sv-SE" altLang="sv-SE" dirty="0"/>
          </a:p>
          <a:p>
            <a:pPr marL="0" indent="0">
              <a:buNone/>
            </a:pPr>
            <a:endParaRPr lang="sv-SE" altLang="sv-SE" dirty="0"/>
          </a:p>
        </p:txBody>
      </p:sp>
      <p:pic>
        <p:nvPicPr>
          <p:cNvPr id="4" name="Picture 3"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29200"/>
            <a:ext cx="77994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68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sv-SE">
                <a:latin typeface="Arial" charset="0"/>
                <a:cs typeface="Arial" charset="0"/>
              </a:rPr>
              <a:t>Läkarens diagnostik</a:t>
            </a:r>
          </a:p>
        </p:txBody>
      </p:sp>
      <p:sp>
        <p:nvSpPr>
          <p:cNvPr id="24579" name="Rectangle 3"/>
          <p:cNvSpPr>
            <a:spLocks noGrp="1" noChangeArrowheads="1"/>
          </p:cNvSpPr>
          <p:nvPr>
            <p:ph type="body" idx="1"/>
          </p:nvPr>
        </p:nvSpPr>
        <p:spPr/>
        <p:txBody>
          <a:bodyPr>
            <a:normAutofit/>
          </a:bodyPr>
          <a:lstStyle/>
          <a:p>
            <a:pPr marL="0" indent="0" eaLnBrk="1" hangingPunct="1">
              <a:buNone/>
              <a:defRPr/>
            </a:pPr>
            <a:r>
              <a:rPr lang="sv-SE" sz="2800" dirty="0" smtClean="0">
                <a:latin typeface="Arial" charset="0"/>
                <a:cs typeface="Arial" charset="0"/>
              </a:rPr>
              <a:t>På </a:t>
            </a:r>
            <a:r>
              <a:rPr lang="sv-SE" sz="2800" dirty="0" err="1" smtClean="0">
                <a:latin typeface="Arial" charset="0"/>
                <a:cs typeface="Arial" charset="0"/>
              </a:rPr>
              <a:t>lågförskrivande</a:t>
            </a:r>
            <a:r>
              <a:rPr lang="sv-SE" sz="2800" dirty="0" smtClean="0">
                <a:latin typeface="Arial" charset="0"/>
                <a:cs typeface="Arial" charset="0"/>
              </a:rPr>
              <a:t> vårdcentraler var diagnostik </a:t>
            </a:r>
            <a:r>
              <a:rPr lang="sv-SE" sz="2800" dirty="0">
                <a:latin typeface="Arial" charset="0"/>
                <a:cs typeface="Arial" charset="0"/>
              </a:rPr>
              <a:t>och provtagning enligt </a:t>
            </a:r>
            <a:r>
              <a:rPr lang="sv-SE" sz="2800" dirty="0" smtClean="0">
                <a:latin typeface="Arial" charset="0"/>
                <a:cs typeface="Arial" charset="0"/>
              </a:rPr>
              <a:t>riktlinjer</a:t>
            </a:r>
            <a:endParaRPr lang="sv-SE" sz="2800" dirty="0">
              <a:latin typeface="Arial" charset="0"/>
              <a:cs typeface="Arial" charset="0"/>
            </a:endParaRPr>
          </a:p>
          <a:p>
            <a:pPr marL="0" indent="0" eaLnBrk="1" hangingPunct="1">
              <a:buFontTx/>
              <a:buNone/>
              <a:defRPr/>
            </a:pPr>
            <a:endParaRPr lang="sv-SE" sz="2800" dirty="0" smtClean="0">
              <a:latin typeface="Arial" charset="0"/>
              <a:cs typeface="Arial" charset="0"/>
            </a:endParaRPr>
          </a:p>
          <a:p>
            <a:pPr marL="0" indent="0" eaLnBrk="1" hangingPunct="1">
              <a:buFontTx/>
              <a:buNone/>
              <a:defRPr/>
            </a:pPr>
            <a:r>
              <a:rPr lang="sv-SE" sz="2800" dirty="0" smtClean="0">
                <a:latin typeface="Arial" charset="0"/>
                <a:cs typeface="Arial" charset="0"/>
              </a:rPr>
              <a:t>Tidigare studier:</a:t>
            </a:r>
            <a:endParaRPr lang="sv-SE" sz="2800" dirty="0">
              <a:latin typeface="Arial" charset="0"/>
              <a:cs typeface="Arial" charset="0"/>
            </a:endParaRPr>
          </a:p>
          <a:p>
            <a:pPr eaLnBrk="1" hangingPunct="1">
              <a:defRPr/>
            </a:pPr>
            <a:r>
              <a:rPr lang="sv-SE" sz="2800" dirty="0" smtClean="0">
                <a:latin typeface="Arial" charset="0"/>
                <a:cs typeface="Arial" charset="0"/>
              </a:rPr>
              <a:t>Läkares antibiotikaförskrivning varierar sinsemellan</a:t>
            </a:r>
            <a:endParaRPr lang="sv-SE" sz="2800" dirty="0">
              <a:latin typeface="Arial" charset="0"/>
              <a:cs typeface="Arial" charset="0"/>
            </a:endParaRPr>
          </a:p>
          <a:p>
            <a:pPr eaLnBrk="1" hangingPunct="1">
              <a:defRPr/>
            </a:pPr>
            <a:r>
              <a:rPr lang="sv-SE" sz="2800" dirty="0">
                <a:latin typeface="Arial" charset="0"/>
                <a:cs typeface="Arial" charset="0"/>
              </a:rPr>
              <a:t>Diagnos för att </a:t>
            </a:r>
            <a:r>
              <a:rPr lang="sv-SE" sz="2800" dirty="0" smtClean="0">
                <a:latin typeface="Arial" charset="0"/>
                <a:cs typeface="Arial" charset="0"/>
              </a:rPr>
              <a:t>förklara och rättfärdiga </a:t>
            </a:r>
          </a:p>
        </p:txBody>
      </p:sp>
      <p:pic>
        <p:nvPicPr>
          <p:cNvPr id="4" name="Picture 3"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157192"/>
            <a:ext cx="77994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79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155" y="447603"/>
            <a:ext cx="7886700" cy="1325563"/>
          </a:xfrm>
        </p:spPr>
        <p:txBody>
          <a:bodyPr>
            <a:normAutofit/>
          </a:bodyPr>
          <a:lstStyle/>
          <a:p>
            <a:r>
              <a:rPr lang="sv-SE" sz="3200" dirty="0" smtClean="0"/>
              <a:t>Hur förklarar svenska allmänläkare? Intervjustudie om halsinfektion 25 läkare</a:t>
            </a:r>
            <a:endParaRPr lang="sv-SE" sz="3200" dirty="0"/>
          </a:p>
        </p:txBody>
      </p:sp>
      <p:sp>
        <p:nvSpPr>
          <p:cNvPr id="3" name="Platshållare för innehåll 2"/>
          <p:cNvSpPr>
            <a:spLocks noGrp="1"/>
          </p:cNvSpPr>
          <p:nvPr>
            <p:ph idx="1"/>
          </p:nvPr>
        </p:nvSpPr>
        <p:spPr>
          <a:xfrm>
            <a:off x="562672" y="1929320"/>
            <a:ext cx="7886700" cy="4351338"/>
          </a:xfrm>
        </p:spPr>
        <p:txBody>
          <a:bodyPr>
            <a:normAutofit fontScale="85000" lnSpcReduction="20000"/>
          </a:bodyPr>
          <a:lstStyle/>
          <a:p>
            <a:pPr marL="0" indent="0">
              <a:buNone/>
            </a:pPr>
            <a:r>
              <a:rPr lang="sv-SE" dirty="0"/>
              <a:t>Alla tycker Strama är </a:t>
            </a:r>
            <a:r>
              <a:rPr lang="sv-SE" dirty="0" smtClean="0"/>
              <a:t>bra</a:t>
            </a:r>
            <a:endParaRPr lang="sv-SE" dirty="0"/>
          </a:p>
          <a:p>
            <a:pPr marL="0" indent="0">
              <a:buNone/>
            </a:pPr>
            <a:endParaRPr lang="sv-SE" dirty="0" smtClean="0"/>
          </a:p>
          <a:p>
            <a:pPr marL="0" indent="0">
              <a:buNone/>
            </a:pPr>
            <a:r>
              <a:rPr lang="sv-SE" dirty="0" smtClean="0"/>
              <a:t>Hälften </a:t>
            </a:r>
            <a:r>
              <a:rPr lang="sv-SE" dirty="0"/>
              <a:t>kan och följer riktlinjer</a:t>
            </a:r>
          </a:p>
          <a:p>
            <a:pPr marL="0" indent="0">
              <a:buNone/>
            </a:pPr>
            <a:endParaRPr lang="sv-SE" dirty="0" smtClean="0"/>
          </a:p>
          <a:p>
            <a:pPr marL="0" indent="0">
              <a:buNone/>
            </a:pPr>
            <a:r>
              <a:rPr lang="sv-SE" dirty="0" smtClean="0"/>
              <a:t>Läkare </a:t>
            </a:r>
            <a:r>
              <a:rPr lang="sv-SE" dirty="0"/>
              <a:t>som inte följer riktlinjer</a:t>
            </a:r>
            <a:r>
              <a:rPr lang="sv-SE" dirty="0" smtClean="0"/>
              <a:t>:</a:t>
            </a:r>
            <a:endParaRPr lang="sv-SE" dirty="0"/>
          </a:p>
          <a:p>
            <a:r>
              <a:rPr lang="sv-SE" dirty="0" smtClean="0"/>
              <a:t>Klinisk </a:t>
            </a:r>
            <a:r>
              <a:rPr lang="sv-SE" dirty="0"/>
              <a:t>blick (ful hals) </a:t>
            </a:r>
            <a:endParaRPr lang="sv-SE" dirty="0" smtClean="0"/>
          </a:p>
          <a:p>
            <a:r>
              <a:rPr lang="sv-SE" dirty="0" err="1" smtClean="0"/>
              <a:t>StrepA</a:t>
            </a:r>
            <a:r>
              <a:rPr lang="sv-SE" dirty="0" smtClean="0"/>
              <a:t> vid osäkerhet</a:t>
            </a:r>
            <a:endParaRPr lang="sv-SE" dirty="0"/>
          </a:p>
          <a:p>
            <a:r>
              <a:rPr lang="sv-SE" dirty="0"/>
              <a:t>CRP när </a:t>
            </a:r>
            <a:r>
              <a:rPr lang="sv-SE" dirty="0" err="1"/>
              <a:t>StrepA</a:t>
            </a:r>
            <a:r>
              <a:rPr lang="sv-SE" dirty="0"/>
              <a:t> är </a:t>
            </a:r>
            <a:r>
              <a:rPr lang="sv-SE" dirty="0" smtClean="0"/>
              <a:t>negativ</a:t>
            </a:r>
          </a:p>
          <a:p>
            <a:endParaRPr lang="sv-SE" dirty="0" smtClean="0"/>
          </a:p>
          <a:p>
            <a:pPr marL="0" indent="0">
              <a:buNone/>
            </a:pPr>
            <a:r>
              <a:rPr lang="sv-SE" dirty="0" smtClean="0"/>
              <a:t>Ger fler möjlighet till diagnos tonsillit och antibiotika</a:t>
            </a:r>
          </a:p>
          <a:p>
            <a:endParaRPr lang="sv-SE" dirty="0"/>
          </a:p>
          <a:p>
            <a:endParaRPr lang="sv-SE" dirty="0" smtClean="0"/>
          </a:p>
          <a:p>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5102971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8229600" cy="1143000"/>
          </a:xfrm>
        </p:spPr>
        <p:txBody>
          <a:bodyPr>
            <a:normAutofit fontScale="90000"/>
          </a:bodyPr>
          <a:lstStyle/>
          <a:p>
            <a:r>
              <a:rPr lang="sv-SE" dirty="0"/>
              <a:t>Erfarenheten är bedräglig </a:t>
            </a:r>
            <a:br>
              <a:rPr lang="sv-SE" dirty="0"/>
            </a:br>
            <a:r>
              <a:rPr lang="sv-SE" dirty="0" smtClean="0"/>
              <a:t>vid </a:t>
            </a:r>
            <a:r>
              <a:rPr lang="sv-SE" dirty="0"/>
              <a:t>självläkande tillstånd </a:t>
            </a:r>
          </a:p>
        </p:txBody>
      </p:sp>
      <p:sp>
        <p:nvSpPr>
          <p:cNvPr id="3" name="Platshållare för innehåll 2"/>
          <p:cNvSpPr>
            <a:spLocks noGrp="1"/>
          </p:cNvSpPr>
          <p:nvPr>
            <p:ph idx="1"/>
          </p:nvPr>
        </p:nvSpPr>
        <p:spPr>
          <a:xfrm>
            <a:off x="1619672" y="2636912"/>
            <a:ext cx="6552728" cy="4525963"/>
          </a:xfrm>
        </p:spPr>
        <p:txBody>
          <a:bodyPr/>
          <a:lstStyle/>
          <a:p>
            <a:pPr marL="0" indent="0">
              <a:buNone/>
            </a:pPr>
            <a:r>
              <a:rPr lang="sv-SE" dirty="0" smtClean="0"/>
              <a:t>”</a:t>
            </a:r>
            <a:r>
              <a:rPr lang="sv-SE" dirty="0" err="1" smtClean="0"/>
              <a:t>Experience</a:t>
            </a:r>
            <a:r>
              <a:rPr lang="sv-SE" dirty="0" smtClean="0"/>
              <a:t> is </a:t>
            </a:r>
            <a:r>
              <a:rPr lang="sv-SE" dirty="0" err="1" smtClean="0"/>
              <a:t>being</a:t>
            </a:r>
            <a:r>
              <a:rPr lang="sv-SE" dirty="0" smtClean="0"/>
              <a:t> </a:t>
            </a:r>
            <a:r>
              <a:rPr lang="sv-SE" dirty="0" err="1" smtClean="0"/>
              <a:t>able</a:t>
            </a:r>
            <a:r>
              <a:rPr lang="sv-SE" dirty="0" smtClean="0"/>
              <a:t> </a:t>
            </a:r>
            <a:r>
              <a:rPr lang="sv-SE" dirty="0" err="1" smtClean="0"/>
              <a:t>to</a:t>
            </a:r>
            <a:r>
              <a:rPr lang="sv-SE" dirty="0" smtClean="0"/>
              <a:t> do the same </a:t>
            </a:r>
            <a:r>
              <a:rPr lang="sv-SE" dirty="0" err="1" smtClean="0"/>
              <a:t>thing</a:t>
            </a:r>
            <a:r>
              <a:rPr lang="sv-SE" dirty="0" smtClean="0"/>
              <a:t> over and over </a:t>
            </a:r>
            <a:r>
              <a:rPr lang="sv-SE" dirty="0" err="1" smtClean="0"/>
              <a:t>again</a:t>
            </a:r>
            <a:r>
              <a:rPr lang="sv-SE" dirty="0" smtClean="0"/>
              <a:t> </a:t>
            </a:r>
            <a:r>
              <a:rPr lang="sv-SE" dirty="0" err="1" smtClean="0"/>
              <a:t>with</a:t>
            </a:r>
            <a:r>
              <a:rPr lang="sv-SE" dirty="0" smtClean="0"/>
              <a:t> </a:t>
            </a:r>
            <a:r>
              <a:rPr lang="sv-SE" dirty="0" err="1" smtClean="0"/>
              <a:t>greater</a:t>
            </a:r>
            <a:r>
              <a:rPr lang="sv-SE" dirty="0" smtClean="0"/>
              <a:t> and </a:t>
            </a:r>
            <a:r>
              <a:rPr lang="sv-SE" dirty="0" err="1" smtClean="0"/>
              <a:t>greater</a:t>
            </a:r>
            <a:r>
              <a:rPr lang="sv-SE" dirty="0" smtClean="0"/>
              <a:t> </a:t>
            </a:r>
            <a:r>
              <a:rPr lang="sv-SE" dirty="0" err="1" smtClean="0"/>
              <a:t>confidence</a:t>
            </a:r>
            <a:r>
              <a:rPr lang="sv-SE" dirty="0" smtClean="0"/>
              <a:t>”</a:t>
            </a:r>
            <a:endParaRPr lang="sv-SE" dirty="0"/>
          </a:p>
        </p:txBody>
      </p:sp>
    </p:spTree>
    <p:extLst>
      <p:ext uri="{BB962C8B-B14F-4D97-AF65-F5344CB8AC3E}">
        <p14:creationId xmlns:p14="http://schemas.microsoft.com/office/powerpoint/2010/main" val="21758669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Ledarskap </a:t>
            </a:r>
            <a:endParaRPr lang="sv-SE" dirty="0"/>
          </a:p>
        </p:txBody>
      </p:sp>
      <p:sp>
        <p:nvSpPr>
          <p:cNvPr id="3" name="Platshållare för innehåll 2"/>
          <p:cNvSpPr>
            <a:spLocks noGrp="1"/>
          </p:cNvSpPr>
          <p:nvPr>
            <p:ph idx="1"/>
          </p:nvPr>
        </p:nvSpPr>
        <p:spPr/>
        <p:txBody>
          <a:bodyPr>
            <a:normAutofit/>
          </a:bodyPr>
          <a:lstStyle/>
          <a:p>
            <a:pPr marL="0" indent="0">
              <a:buNone/>
            </a:pPr>
            <a:r>
              <a:rPr lang="sv-SE" dirty="0" smtClean="0"/>
              <a:t>Lågförskrivande vårdcentraler</a:t>
            </a:r>
          </a:p>
          <a:p>
            <a:r>
              <a:rPr lang="sv-SE" dirty="0" smtClean="0"/>
              <a:t>Tid </a:t>
            </a:r>
            <a:r>
              <a:rPr lang="sv-SE" dirty="0"/>
              <a:t>och forum för medicinska diskussioner inom och mellan professioner </a:t>
            </a:r>
          </a:p>
          <a:p>
            <a:r>
              <a:rPr lang="sv-SE" dirty="0"/>
              <a:t>Chefen understödjer/supportrar “lokala opinionsledare” </a:t>
            </a:r>
          </a:p>
          <a:p>
            <a:r>
              <a:rPr lang="sv-SE" altLang="sv-SE" dirty="0"/>
              <a:t>Tillitsfullt interprofessionellt samarbete</a:t>
            </a:r>
          </a:p>
          <a:p>
            <a:r>
              <a:rPr lang="sv-SE" altLang="sv-SE" dirty="0" smtClean="0"/>
              <a:t>Fortbildning schemalagd</a:t>
            </a:r>
          </a:p>
          <a:p>
            <a:r>
              <a:rPr lang="en-US" dirty="0" err="1" smtClean="0"/>
              <a:t>Dedikerat</a:t>
            </a:r>
            <a:r>
              <a:rPr lang="en-US" dirty="0" smtClean="0"/>
              <a:t> och </a:t>
            </a:r>
            <a:r>
              <a:rPr lang="en-US" dirty="0" err="1" smtClean="0"/>
              <a:t>promotivt</a:t>
            </a:r>
            <a:r>
              <a:rPr lang="en-US" dirty="0" smtClean="0"/>
              <a:t> </a:t>
            </a:r>
            <a:r>
              <a:rPr lang="en-US" dirty="0" err="1" smtClean="0"/>
              <a:t>ledarskap</a:t>
            </a:r>
            <a:endParaRPr lang="sv-SE" dirty="0" smtClean="0"/>
          </a:p>
        </p:txBody>
      </p:sp>
      <p:pic>
        <p:nvPicPr>
          <p:cNvPr id="4" name="Picture 9"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134" y="4797152"/>
            <a:ext cx="800781" cy="11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41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Antibiotika och resistens angår oss alla</a:t>
            </a: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484784"/>
            <a:ext cx="1807468" cy="119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762474"/>
            <a:ext cx="2092052" cy="239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4149080"/>
            <a:ext cx="1501173" cy="215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772816"/>
            <a:ext cx="3245548" cy="118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5004048" y="2636912"/>
            <a:ext cx="4051943" cy="646331"/>
          </a:xfrm>
          <a:prstGeom prst="rect">
            <a:avLst/>
          </a:prstGeom>
          <a:noFill/>
        </p:spPr>
        <p:txBody>
          <a:bodyPr wrap="none" rtlCol="0">
            <a:spAutoFit/>
          </a:bodyPr>
          <a:lstStyle/>
          <a:p>
            <a:r>
              <a:rPr lang="sv-SE" dirty="0" smtClean="0"/>
              <a:t>Nya användningsområden för antibiotika </a:t>
            </a:r>
          </a:p>
          <a:p>
            <a:r>
              <a:rPr lang="sv-SE" dirty="0" smtClean="0"/>
              <a:t>– regeringsuppdrag </a:t>
            </a:r>
            <a:endParaRPr lang="sv-SE" dirty="0"/>
          </a:p>
        </p:txBody>
      </p:sp>
    </p:spTree>
    <p:extLst>
      <p:ext uri="{BB962C8B-B14F-4D97-AF65-F5344CB8AC3E}">
        <p14:creationId xmlns:p14="http://schemas.microsoft.com/office/powerpoint/2010/main" val="25793485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smtClean="0"/>
              <a:t/>
            </a:r>
            <a:br>
              <a:rPr lang="sv-SE" dirty="0" smtClean="0"/>
            </a:br>
            <a:r>
              <a:rPr lang="sv-SE" dirty="0" smtClean="0"/>
              <a:t>Den </a:t>
            </a:r>
            <a:r>
              <a:rPr lang="sv-SE" dirty="0" smtClean="0"/>
              <a:t>lokala diskussionen</a:t>
            </a:r>
            <a:br>
              <a:rPr lang="sv-SE" dirty="0" smtClean="0"/>
            </a:br>
            <a:endParaRPr lang="sv-SE" dirty="0"/>
          </a:p>
        </p:txBody>
      </p:sp>
      <p:sp>
        <p:nvSpPr>
          <p:cNvPr id="3" name="Platshållare för innehåll 2"/>
          <p:cNvSpPr>
            <a:spLocks noGrp="1"/>
          </p:cNvSpPr>
          <p:nvPr>
            <p:ph idx="1"/>
          </p:nvPr>
        </p:nvSpPr>
        <p:spPr/>
        <p:txBody>
          <a:bodyPr/>
          <a:lstStyle/>
          <a:p>
            <a:pPr marL="0" indent="0">
              <a:buNone/>
            </a:pPr>
            <a:r>
              <a:rPr lang="en-GB" altLang="sv-SE" dirty="0" err="1"/>
              <a:t>Lågförskrivande</a:t>
            </a:r>
            <a:r>
              <a:rPr lang="en-GB" altLang="sv-SE" dirty="0"/>
              <a:t> </a:t>
            </a:r>
            <a:r>
              <a:rPr lang="en-GB" altLang="sv-SE" dirty="0" err="1" smtClean="0"/>
              <a:t>vårdcentraler</a:t>
            </a:r>
            <a:endParaRPr lang="sv-SE" dirty="0" smtClean="0"/>
          </a:p>
          <a:p>
            <a:r>
              <a:rPr lang="sv-SE" dirty="0" smtClean="0"/>
              <a:t>Professionella och interprofessionella diskussioner, planerat och oplanerat</a:t>
            </a:r>
          </a:p>
          <a:p>
            <a:r>
              <a:rPr lang="sv-SE" dirty="0" err="1" smtClean="0"/>
              <a:t>Opionsledare</a:t>
            </a:r>
            <a:r>
              <a:rPr lang="sv-SE" dirty="0" smtClean="0"/>
              <a:t> </a:t>
            </a:r>
          </a:p>
          <a:p>
            <a:r>
              <a:rPr lang="sv-SE" dirty="0" smtClean="0"/>
              <a:t>Förskrivningsdata diskuteras</a:t>
            </a:r>
            <a:endParaRPr lang="sv-SE" dirty="0"/>
          </a:p>
        </p:txBody>
      </p:sp>
    </p:spTree>
    <p:extLst>
      <p:ext uri="{BB962C8B-B14F-4D97-AF65-F5344CB8AC3E}">
        <p14:creationId xmlns:p14="http://schemas.microsoft.com/office/powerpoint/2010/main" val="2588052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blip>
          <a:stretch>
            <a:fillRect/>
          </a:stretch>
        </p:blipFill>
        <p:spPr>
          <a:xfrm>
            <a:off x="3588569" y="50646"/>
            <a:ext cx="2257128" cy="2257128"/>
          </a:xfrm>
          <a:prstGeom prst="rect">
            <a:avLst/>
          </a:prstGeom>
          <a:effectLst/>
        </p:spPr>
      </p:pic>
      <p:pic>
        <p:nvPicPr>
          <p:cNvPr id="12" name="Picture 11"/>
          <p:cNvPicPr>
            <a:picLocks noChangeAspect="1"/>
          </p:cNvPicPr>
          <p:nvPr/>
        </p:nvPicPr>
        <p:blipFill>
          <a:blip r:embed="rId2">
            <a:lum bright="70000" contrast="-70000"/>
          </a:blip>
          <a:stretch>
            <a:fillRect/>
          </a:stretch>
        </p:blipFill>
        <p:spPr>
          <a:xfrm>
            <a:off x="5598798" y="1030037"/>
            <a:ext cx="2188032" cy="2188032"/>
          </a:xfrm>
          <a:prstGeom prst="rect">
            <a:avLst/>
          </a:prstGeom>
          <a:effectLst/>
        </p:spPr>
      </p:pic>
      <p:pic>
        <p:nvPicPr>
          <p:cNvPr id="13" name="Picture 12"/>
          <p:cNvPicPr>
            <a:picLocks noChangeAspect="1"/>
          </p:cNvPicPr>
          <p:nvPr/>
        </p:nvPicPr>
        <p:blipFill>
          <a:blip r:embed="rId2">
            <a:lum bright="70000" contrast="-70000"/>
          </a:blip>
          <a:stretch>
            <a:fillRect/>
          </a:stretch>
        </p:blipFill>
        <p:spPr>
          <a:xfrm>
            <a:off x="1806937" y="1225228"/>
            <a:ext cx="2188032" cy="2188032"/>
          </a:xfrm>
          <a:prstGeom prst="rect">
            <a:avLst/>
          </a:prstGeom>
          <a:effectLst/>
        </p:spPr>
      </p:pic>
      <p:pic>
        <p:nvPicPr>
          <p:cNvPr id="15" name="Picture 14"/>
          <p:cNvPicPr>
            <a:picLocks noChangeAspect="1"/>
          </p:cNvPicPr>
          <p:nvPr/>
        </p:nvPicPr>
        <p:blipFill>
          <a:blip r:embed="rId2">
            <a:lum bright="70000" contrast="-70000"/>
          </a:blip>
          <a:stretch>
            <a:fillRect/>
          </a:stretch>
        </p:blipFill>
        <p:spPr>
          <a:xfrm rot="1980000">
            <a:off x="5135365" y="3128267"/>
            <a:ext cx="2188032" cy="2188032"/>
          </a:xfrm>
          <a:prstGeom prst="rect">
            <a:avLst/>
          </a:prstGeom>
          <a:effectLst/>
        </p:spPr>
      </p:pic>
      <p:sp>
        <p:nvSpPr>
          <p:cNvPr id="2" name="TextBox 1"/>
          <p:cNvSpPr txBox="1"/>
          <p:nvPr/>
        </p:nvSpPr>
        <p:spPr>
          <a:xfrm>
            <a:off x="3995936" y="836712"/>
            <a:ext cx="1512168"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t>Patient</a:t>
            </a:r>
          </a:p>
          <a:p>
            <a:pPr algn="ctr"/>
            <a:r>
              <a:rPr lang="en-US" sz="2000" dirty="0" err="1" smtClean="0"/>
              <a:t>förväntan</a:t>
            </a:r>
            <a:endParaRPr lang="en-US" sz="2000" dirty="0"/>
          </a:p>
        </p:txBody>
      </p:sp>
      <p:sp>
        <p:nvSpPr>
          <p:cNvPr id="17" name="TextBox 16"/>
          <p:cNvSpPr txBox="1"/>
          <p:nvPr/>
        </p:nvSpPr>
        <p:spPr>
          <a:xfrm>
            <a:off x="5868144" y="1844824"/>
            <a:ext cx="164322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Främjande</a:t>
            </a:r>
            <a:r>
              <a:rPr lang="en-US" sz="2000" dirty="0"/>
              <a:t> </a:t>
            </a:r>
            <a:r>
              <a:rPr lang="en-US" sz="2000" dirty="0" err="1" smtClean="0"/>
              <a:t>ledarskap</a:t>
            </a:r>
            <a:endParaRPr lang="en-US" sz="2000" dirty="0" smtClean="0"/>
          </a:p>
        </p:txBody>
      </p:sp>
      <p:sp>
        <p:nvSpPr>
          <p:cNvPr id="18" name="TextBox 17"/>
          <p:cNvSpPr txBox="1"/>
          <p:nvPr/>
        </p:nvSpPr>
        <p:spPr>
          <a:xfrm>
            <a:off x="2123728" y="1988840"/>
            <a:ext cx="1800200"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Triagering</a:t>
            </a:r>
            <a:endParaRPr lang="en-US" sz="2000" dirty="0" smtClean="0"/>
          </a:p>
          <a:p>
            <a:pPr algn="ctr"/>
            <a:r>
              <a:rPr lang="en-US" sz="2000" dirty="0" err="1" smtClean="0"/>
              <a:t>Standardisering</a:t>
            </a:r>
            <a:endParaRPr lang="en-US" sz="2000" dirty="0"/>
          </a:p>
        </p:txBody>
      </p:sp>
      <p:pic>
        <p:nvPicPr>
          <p:cNvPr id="21" name="Picture 20"/>
          <p:cNvPicPr>
            <a:picLocks noChangeAspect="1"/>
          </p:cNvPicPr>
          <p:nvPr/>
        </p:nvPicPr>
        <p:blipFill>
          <a:blip r:embed="rId2">
            <a:lum bright="70000" contrast="-70000"/>
          </a:blip>
          <a:stretch>
            <a:fillRect/>
          </a:stretch>
        </p:blipFill>
        <p:spPr>
          <a:xfrm>
            <a:off x="3923928" y="1916832"/>
            <a:ext cx="1968589" cy="1968589"/>
          </a:xfrm>
          <a:prstGeom prst="rect">
            <a:avLst/>
          </a:prstGeom>
          <a:effectLst/>
        </p:spPr>
      </p:pic>
      <p:sp>
        <p:nvSpPr>
          <p:cNvPr id="22" name="TextBox 21"/>
          <p:cNvSpPr txBox="1"/>
          <p:nvPr/>
        </p:nvSpPr>
        <p:spPr>
          <a:xfrm>
            <a:off x="4211960" y="2492896"/>
            <a:ext cx="1368151"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Gemensam</a:t>
            </a:r>
            <a:r>
              <a:rPr lang="en-US" sz="2000" dirty="0" smtClean="0"/>
              <a:t> praxis </a:t>
            </a:r>
          </a:p>
        </p:txBody>
      </p:sp>
      <p:sp>
        <p:nvSpPr>
          <p:cNvPr id="3" name="textruta 2"/>
          <p:cNvSpPr txBox="1"/>
          <p:nvPr/>
        </p:nvSpPr>
        <p:spPr>
          <a:xfrm>
            <a:off x="181437" y="346405"/>
            <a:ext cx="3720289" cy="584776"/>
          </a:xfrm>
          <a:prstGeom prst="rect">
            <a:avLst/>
          </a:prstGeom>
          <a:noFill/>
        </p:spPr>
        <p:txBody>
          <a:bodyPr wrap="none" rtlCol="0">
            <a:spAutoFit/>
          </a:bodyPr>
          <a:lstStyle/>
          <a:p>
            <a:r>
              <a:rPr lang="sv-SE" sz="3200" b="1" dirty="0" smtClean="0"/>
              <a:t>Gemensam praxis</a:t>
            </a:r>
            <a:endParaRPr lang="sv-SE" sz="3200" b="1" dirty="0"/>
          </a:p>
        </p:txBody>
      </p:sp>
      <p:sp>
        <p:nvSpPr>
          <p:cNvPr id="16" name="TextBox 19"/>
          <p:cNvSpPr txBox="1"/>
          <p:nvPr/>
        </p:nvSpPr>
        <p:spPr>
          <a:xfrm>
            <a:off x="5580112" y="3861048"/>
            <a:ext cx="132684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Lokal</a:t>
            </a:r>
            <a:r>
              <a:rPr lang="en-US" sz="2000" dirty="0" smtClean="0"/>
              <a:t> </a:t>
            </a:r>
            <a:r>
              <a:rPr lang="en-US" sz="2000" dirty="0" err="1" smtClean="0"/>
              <a:t>diskussion</a:t>
            </a:r>
            <a:endParaRPr lang="en-US" sz="2000" dirty="0"/>
          </a:p>
        </p:txBody>
      </p:sp>
      <p:pic>
        <p:nvPicPr>
          <p:cNvPr id="23" name="Picture 14"/>
          <p:cNvPicPr>
            <a:picLocks noChangeAspect="1"/>
          </p:cNvPicPr>
          <p:nvPr/>
        </p:nvPicPr>
        <p:blipFill>
          <a:blip r:embed="rId2">
            <a:lum bright="70000" contrast="-70000"/>
          </a:blip>
          <a:stretch>
            <a:fillRect/>
          </a:stretch>
        </p:blipFill>
        <p:spPr>
          <a:xfrm rot="1980000">
            <a:off x="2615084" y="3200275"/>
            <a:ext cx="2188032" cy="2188032"/>
          </a:xfrm>
          <a:prstGeom prst="rect">
            <a:avLst/>
          </a:prstGeom>
          <a:effectLst/>
        </p:spPr>
      </p:pic>
      <p:sp>
        <p:nvSpPr>
          <p:cNvPr id="24" name="TextBox 19"/>
          <p:cNvSpPr txBox="1"/>
          <p:nvPr/>
        </p:nvSpPr>
        <p:spPr>
          <a:xfrm>
            <a:off x="3059832" y="3933056"/>
            <a:ext cx="132684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Läkares</a:t>
            </a:r>
            <a:r>
              <a:rPr lang="en-US" sz="2000" dirty="0" smtClean="0"/>
              <a:t> </a:t>
            </a:r>
            <a:r>
              <a:rPr lang="en-US" sz="2000" dirty="0" err="1" smtClean="0"/>
              <a:t>diagnostik</a:t>
            </a:r>
            <a:endParaRPr lang="en-US" sz="2000" dirty="0"/>
          </a:p>
        </p:txBody>
      </p:sp>
    </p:spTree>
    <p:extLst>
      <p:ext uri="{BB962C8B-B14F-4D97-AF65-F5344CB8AC3E}">
        <p14:creationId xmlns:p14="http://schemas.microsoft.com/office/powerpoint/2010/main" val="15148888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sv-SE">
              <a:latin typeface="Arial" charset="0"/>
              <a:cs typeface="Arial" charset="0"/>
            </a:endParaRPr>
          </a:p>
        </p:txBody>
      </p:sp>
      <p:sp>
        <p:nvSpPr>
          <p:cNvPr id="16387" name="Rectangle 3"/>
          <p:cNvSpPr>
            <a:spLocks noGrp="1" noChangeArrowheads="1"/>
          </p:cNvSpPr>
          <p:nvPr>
            <p:ph type="body" idx="1"/>
          </p:nvPr>
        </p:nvSpPr>
        <p:spPr/>
        <p:txBody>
          <a:bodyPr/>
          <a:lstStyle/>
          <a:p>
            <a:pPr eaLnBrk="1" hangingPunct="1">
              <a:defRPr/>
            </a:pPr>
            <a:r>
              <a:rPr lang="sv-SE" dirty="0">
                <a:latin typeface="Arial" charset="0"/>
                <a:cs typeface="Arial" charset="0"/>
              </a:rPr>
              <a:t>Medicinen en praktik, där kulturen och relationer mellan personalen på arbetsplatsen är avgörande för patientarbetet. Det är i de dagliga samtalen som lärande och praktik utvecklas (</a:t>
            </a:r>
            <a:r>
              <a:rPr lang="sv-SE" dirty="0" err="1" smtClean="0">
                <a:latin typeface="Arial" charset="0"/>
                <a:cs typeface="Arial" charset="0"/>
              </a:rPr>
              <a:t>Gabbay</a:t>
            </a:r>
            <a:r>
              <a:rPr lang="sv-SE" dirty="0" smtClean="0">
                <a:latin typeface="Arial" charset="0"/>
                <a:cs typeface="Arial" charset="0"/>
              </a:rPr>
              <a:t> och </a:t>
            </a:r>
            <a:r>
              <a:rPr lang="sv-SE" dirty="0">
                <a:latin typeface="Arial" charset="0"/>
                <a:cs typeface="Arial" charset="0"/>
              </a:rPr>
              <a:t>le May, Colin Coles)</a:t>
            </a:r>
          </a:p>
        </p:txBody>
      </p:sp>
    </p:spTree>
    <p:extLst>
      <p:ext uri="{BB962C8B-B14F-4D97-AF65-F5344CB8AC3E}">
        <p14:creationId xmlns:p14="http://schemas.microsoft.com/office/powerpoint/2010/main" val="29789366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p:txBody>
          <a:bodyPr>
            <a:normAutofit fontScale="90000"/>
          </a:bodyPr>
          <a:lstStyle/>
          <a:p>
            <a:pPr eaLnBrk="1" hangingPunct="1">
              <a:defRPr/>
            </a:pPr>
            <a:r>
              <a:rPr lang="sv-SE" sz="3600" dirty="0" smtClean="0">
                <a:latin typeface="Arial" charset="0"/>
                <a:cs typeface="Arial" charset="0"/>
              </a:rPr>
              <a:t>Internaliserad och kollektiv </a:t>
            </a:r>
            <a:r>
              <a:rPr lang="sv-SE" sz="3600" dirty="0">
                <a:latin typeface="Arial" charset="0"/>
                <a:cs typeface="Arial" charset="0"/>
              </a:rPr>
              <a:t>kunskap bildas genom att en mängd faktorer bearbetas</a:t>
            </a:r>
          </a:p>
        </p:txBody>
      </p:sp>
      <p:pic>
        <p:nvPicPr>
          <p:cNvPr id="20483" name="Picture 2" descr="C:\Users\annika\AppData\Local\Microsoft\Windows Live Mail\WLMDSS.tmp\WLM9CF4.tmp\Protokoll0002.BM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43038" y="1981200"/>
            <a:ext cx="5440362" cy="3992563"/>
          </a:xfrm>
        </p:spPr>
      </p:pic>
      <p:sp>
        <p:nvSpPr>
          <p:cNvPr id="20484" name="Text Box 4"/>
          <p:cNvSpPr txBox="1">
            <a:spLocks noChangeArrowheads="1"/>
          </p:cNvSpPr>
          <p:nvPr/>
        </p:nvSpPr>
        <p:spPr bwMode="auto">
          <a:xfrm>
            <a:off x="6861750" y="5175629"/>
            <a:ext cx="26781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Bef>
                <a:spcPct val="20000"/>
              </a:spcBef>
              <a:spcAft>
                <a:spcPct val="0"/>
              </a:spcAft>
              <a:buChar char="»"/>
              <a:defRPr sz="2000">
                <a:solidFill>
                  <a:schemeClr val="tx1"/>
                </a:solidFill>
                <a:latin typeface="Arial" charset="0"/>
                <a:ea typeface="Arial" charset="0"/>
                <a:cs typeface="Arial" charset="0"/>
              </a:defRPr>
            </a:lvl6pPr>
            <a:lvl7pPr eaLnBrk="0" fontAlgn="base" hangingPunct="0">
              <a:spcBef>
                <a:spcPct val="20000"/>
              </a:spcBef>
              <a:spcAft>
                <a:spcPct val="0"/>
              </a:spcAft>
              <a:buChar char="»"/>
              <a:defRPr sz="2000">
                <a:solidFill>
                  <a:schemeClr val="tx1"/>
                </a:solidFill>
                <a:latin typeface="Arial" charset="0"/>
                <a:ea typeface="Arial" charset="0"/>
                <a:cs typeface="Arial" charset="0"/>
              </a:defRPr>
            </a:lvl7pPr>
            <a:lvl8pPr eaLnBrk="0" fontAlgn="base" hangingPunct="0">
              <a:spcBef>
                <a:spcPct val="20000"/>
              </a:spcBef>
              <a:spcAft>
                <a:spcPct val="0"/>
              </a:spcAft>
              <a:buChar char="»"/>
              <a:defRPr sz="2000">
                <a:solidFill>
                  <a:schemeClr val="tx1"/>
                </a:solidFill>
                <a:latin typeface="Arial" charset="0"/>
                <a:ea typeface="Arial" charset="0"/>
                <a:cs typeface="Arial" charset="0"/>
              </a:defRPr>
            </a:lvl8pPr>
            <a:lvl9pPr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defRPr/>
            </a:pPr>
            <a:r>
              <a:rPr lang="sv-SE" sz="1600" dirty="0" smtClean="0"/>
              <a:t>Bild Annika Andén</a:t>
            </a:r>
          </a:p>
          <a:p>
            <a:pPr eaLnBrk="1" hangingPunct="1">
              <a:defRPr/>
            </a:pPr>
            <a:endParaRPr lang="sv-SE" sz="1600" dirty="0" smtClean="0"/>
          </a:p>
        </p:txBody>
      </p:sp>
    </p:spTree>
    <p:extLst>
      <p:ext uri="{BB962C8B-B14F-4D97-AF65-F5344CB8AC3E}">
        <p14:creationId xmlns:p14="http://schemas.microsoft.com/office/powerpoint/2010/main" val="624390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10"/>
          <p:cNvSpPr>
            <a:spLocks noChangeArrowheads="1"/>
          </p:cNvSpPr>
          <p:nvPr/>
        </p:nvSpPr>
        <p:spPr bwMode="auto">
          <a:xfrm>
            <a:off x="3348038" y="1412875"/>
            <a:ext cx="4319587" cy="32908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sv-SE" sz="1800"/>
          </a:p>
        </p:txBody>
      </p:sp>
      <p:sp>
        <p:nvSpPr>
          <p:cNvPr id="30722" name="Oval 11"/>
          <p:cNvSpPr>
            <a:spLocks noChangeArrowheads="1"/>
          </p:cNvSpPr>
          <p:nvPr/>
        </p:nvSpPr>
        <p:spPr bwMode="auto">
          <a:xfrm>
            <a:off x="900113" y="1412875"/>
            <a:ext cx="4319587" cy="32908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sv-SE" sz="1800"/>
          </a:p>
        </p:txBody>
      </p:sp>
      <p:sp>
        <p:nvSpPr>
          <p:cNvPr id="30723" name="Text Box 12"/>
          <p:cNvSpPr txBox="1">
            <a:spLocks noChangeArrowheads="1"/>
          </p:cNvSpPr>
          <p:nvPr/>
        </p:nvSpPr>
        <p:spPr bwMode="auto">
          <a:xfrm>
            <a:off x="1527175" y="2655888"/>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sv-SE" sz="2400"/>
              <a:t>Evidens</a:t>
            </a:r>
          </a:p>
        </p:txBody>
      </p:sp>
      <p:sp>
        <p:nvSpPr>
          <p:cNvPr id="30724" name="Text Box 13"/>
          <p:cNvSpPr txBox="1">
            <a:spLocks noChangeArrowheads="1"/>
          </p:cNvSpPr>
          <p:nvPr/>
        </p:nvSpPr>
        <p:spPr bwMode="auto">
          <a:xfrm>
            <a:off x="3635896" y="2636912"/>
            <a:ext cx="133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sv-SE" sz="2400" dirty="0"/>
              <a:t>Klinisk </a:t>
            </a:r>
            <a:endParaRPr lang="sv-SE" sz="2400" dirty="0" smtClean="0"/>
          </a:p>
          <a:p>
            <a:pPr algn="ctr" eaLnBrk="1" hangingPunct="1"/>
            <a:r>
              <a:rPr lang="sv-SE" sz="2400" dirty="0" smtClean="0"/>
              <a:t>kunskap</a:t>
            </a:r>
            <a:endParaRPr lang="sv-SE" sz="2400" dirty="0"/>
          </a:p>
        </p:txBody>
      </p:sp>
      <p:sp>
        <p:nvSpPr>
          <p:cNvPr id="30725" name="Text Box 14"/>
          <p:cNvSpPr txBox="1">
            <a:spLocks noChangeArrowheads="1"/>
          </p:cNvSpPr>
          <p:nvPr/>
        </p:nvSpPr>
        <p:spPr bwMode="auto">
          <a:xfrm>
            <a:off x="5868144" y="270892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sv-SE" sz="2400" dirty="0"/>
              <a:t>Tilltro</a:t>
            </a:r>
          </a:p>
        </p:txBody>
      </p:sp>
      <p:sp>
        <p:nvSpPr>
          <p:cNvPr id="30726" name="Text Box 15"/>
          <p:cNvSpPr txBox="1">
            <a:spLocks noChangeArrowheads="1"/>
          </p:cNvSpPr>
          <p:nvPr/>
        </p:nvSpPr>
        <p:spPr bwMode="auto">
          <a:xfrm>
            <a:off x="2265362" y="5224149"/>
            <a:ext cx="6878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sv-SE" sz="1800" dirty="0" err="1"/>
              <a:t>Perle</a:t>
            </a:r>
            <a:r>
              <a:rPr lang="sv-SE" sz="1800" dirty="0"/>
              <a:t>: The </a:t>
            </a:r>
            <a:r>
              <a:rPr lang="sv-SE" sz="1800" dirty="0" err="1"/>
              <a:t>epistemology</a:t>
            </a:r>
            <a:r>
              <a:rPr lang="sv-SE" sz="1800" dirty="0"/>
              <a:t> </a:t>
            </a:r>
            <a:r>
              <a:rPr lang="sv-SE" sz="1800" dirty="0" err="1"/>
              <a:t>of</a:t>
            </a:r>
            <a:r>
              <a:rPr lang="sv-SE" sz="1800" dirty="0"/>
              <a:t> </a:t>
            </a:r>
            <a:r>
              <a:rPr lang="sv-SE" sz="1800" dirty="0" err="1"/>
              <a:t>quality</a:t>
            </a:r>
            <a:r>
              <a:rPr lang="sv-SE" sz="1800" dirty="0"/>
              <a:t> </a:t>
            </a:r>
            <a:r>
              <a:rPr lang="sv-SE" sz="1800" dirty="0" err="1"/>
              <a:t>improvement</a:t>
            </a:r>
            <a:r>
              <a:rPr lang="sv-SE" sz="1800" dirty="0"/>
              <a:t>: </a:t>
            </a:r>
            <a:r>
              <a:rPr lang="sv-SE" sz="1800" dirty="0" err="1"/>
              <a:t>it’s</a:t>
            </a:r>
            <a:r>
              <a:rPr lang="sv-SE" sz="1800" dirty="0"/>
              <a:t> all </a:t>
            </a:r>
            <a:r>
              <a:rPr lang="sv-SE" sz="1800" dirty="0" err="1"/>
              <a:t>Greek</a:t>
            </a:r>
            <a:endParaRPr lang="sv-SE" sz="1800" dirty="0"/>
          </a:p>
          <a:p>
            <a:pPr eaLnBrk="1" hangingPunct="1"/>
            <a:r>
              <a:rPr lang="sv-SE" sz="1800" dirty="0"/>
              <a:t>BMJ </a:t>
            </a:r>
            <a:r>
              <a:rPr lang="sv-SE" sz="1800" dirty="0" err="1"/>
              <a:t>Qual</a:t>
            </a:r>
            <a:r>
              <a:rPr lang="sv-SE" sz="1800" dirty="0"/>
              <a:t> </a:t>
            </a:r>
            <a:r>
              <a:rPr lang="sv-SE" sz="1800" dirty="0" err="1"/>
              <a:t>Saf</a:t>
            </a:r>
            <a:r>
              <a:rPr lang="sv-SE" sz="1800" dirty="0"/>
              <a:t> 2011</a:t>
            </a:r>
          </a:p>
        </p:txBody>
      </p:sp>
    </p:spTree>
    <p:extLst>
      <p:ext uri="{BB962C8B-B14F-4D97-AF65-F5344CB8AC3E}">
        <p14:creationId xmlns:p14="http://schemas.microsoft.com/office/powerpoint/2010/main" val="38885342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blip>
          <a:stretch>
            <a:fillRect/>
          </a:stretch>
        </p:blipFill>
        <p:spPr>
          <a:xfrm>
            <a:off x="3588569" y="50646"/>
            <a:ext cx="2257128" cy="2257128"/>
          </a:xfrm>
          <a:prstGeom prst="rect">
            <a:avLst/>
          </a:prstGeom>
          <a:effectLst/>
        </p:spPr>
      </p:pic>
      <p:pic>
        <p:nvPicPr>
          <p:cNvPr id="12" name="Picture 11"/>
          <p:cNvPicPr>
            <a:picLocks noChangeAspect="1"/>
          </p:cNvPicPr>
          <p:nvPr/>
        </p:nvPicPr>
        <p:blipFill>
          <a:blip r:embed="rId2">
            <a:lum bright="70000" contrast="-70000"/>
          </a:blip>
          <a:stretch>
            <a:fillRect/>
          </a:stretch>
        </p:blipFill>
        <p:spPr>
          <a:xfrm>
            <a:off x="5598798" y="1030037"/>
            <a:ext cx="2188032" cy="2188032"/>
          </a:xfrm>
          <a:prstGeom prst="rect">
            <a:avLst/>
          </a:prstGeom>
          <a:effectLst/>
        </p:spPr>
      </p:pic>
      <p:pic>
        <p:nvPicPr>
          <p:cNvPr id="13" name="Picture 12"/>
          <p:cNvPicPr>
            <a:picLocks noChangeAspect="1"/>
          </p:cNvPicPr>
          <p:nvPr/>
        </p:nvPicPr>
        <p:blipFill>
          <a:blip r:embed="rId2">
            <a:lum bright="70000" contrast="-70000"/>
          </a:blip>
          <a:stretch>
            <a:fillRect/>
          </a:stretch>
        </p:blipFill>
        <p:spPr>
          <a:xfrm>
            <a:off x="1806937" y="1225228"/>
            <a:ext cx="2188032" cy="2188032"/>
          </a:xfrm>
          <a:prstGeom prst="rect">
            <a:avLst/>
          </a:prstGeom>
          <a:effectLst/>
        </p:spPr>
      </p:pic>
      <p:pic>
        <p:nvPicPr>
          <p:cNvPr id="15" name="Picture 14"/>
          <p:cNvPicPr>
            <a:picLocks noChangeAspect="1"/>
          </p:cNvPicPr>
          <p:nvPr/>
        </p:nvPicPr>
        <p:blipFill>
          <a:blip r:embed="rId2">
            <a:lum bright="70000" contrast="-70000"/>
          </a:blip>
          <a:stretch>
            <a:fillRect/>
          </a:stretch>
        </p:blipFill>
        <p:spPr>
          <a:xfrm rot="1980000">
            <a:off x="5135365" y="3128267"/>
            <a:ext cx="2188032" cy="2188032"/>
          </a:xfrm>
          <a:prstGeom prst="rect">
            <a:avLst/>
          </a:prstGeom>
          <a:effectLst/>
        </p:spPr>
      </p:pic>
      <p:sp>
        <p:nvSpPr>
          <p:cNvPr id="2" name="TextBox 1"/>
          <p:cNvSpPr txBox="1"/>
          <p:nvPr/>
        </p:nvSpPr>
        <p:spPr>
          <a:xfrm>
            <a:off x="3995936" y="836712"/>
            <a:ext cx="1512168"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t>Patient</a:t>
            </a:r>
          </a:p>
          <a:p>
            <a:pPr algn="ctr"/>
            <a:r>
              <a:rPr lang="en-US" sz="2000" dirty="0" err="1" smtClean="0"/>
              <a:t>förväntan</a:t>
            </a:r>
            <a:endParaRPr lang="en-US" sz="2000" dirty="0"/>
          </a:p>
        </p:txBody>
      </p:sp>
      <p:sp>
        <p:nvSpPr>
          <p:cNvPr id="17" name="TextBox 16"/>
          <p:cNvSpPr txBox="1"/>
          <p:nvPr/>
        </p:nvSpPr>
        <p:spPr>
          <a:xfrm>
            <a:off x="5868144" y="1844824"/>
            <a:ext cx="164322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Främjande</a:t>
            </a:r>
            <a:r>
              <a:rPr lang="en-US" sz="2000" dirty="0"/>
              <a:t> </a:t>
            </a:r>
            <a:r>
              <a:rPr lang="en-US" sz="2000" dirty="0" err="1" smtClean="0"/>
              <a:t>ledarskap</a:t>
            </a:r>
            <a:endParaRPr lang="en-US" sz="2000" dirty="0" smtClean="0"/>
          </a:p>
        </p:txBody>
      </p:sp>
      <p:sp>
        <p:nvSpPr>
          <p:cNvPr id="18" name="TextBox 17"/>
          <p:cNvSpPr txBox="1"/>
          <p:nvPr/>
        </p:nvSpPr>
        <p:spPr>
          <a:xfrm>
            <a:off x="2123728" y="1988840"/>
            <a:ext cx="1800200"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Triagering</a:t>
            </a:r>
            <a:endParaRPr lang="en-US" sz="2000" dirty="0" smtClean="0"/>
          </a:p>
          <a:p>
            <a:pPr algn="ctr"/>
            <a:r>
              <a:rPr lang="en-US" sz="2000" dirty="0" err="1" smtClean="0"/>
              <a:t>Standardisering</a:t>
            </a:r>
            <a:endParaRPr lang="en-US" sz="2000" dirty="0"/>
          </a:p>
        </p:txBody>
      </p:sp>
      <p:pic>
        <p:nvPicPr>
          <p:cNvPr id="21" name="Picture 20"/>
          <p:cNvPicPr>
            <a:picLocks noChangeAspect="1"/>
          </p:cNvPicPr>
          <p:nvPr/>
        </p:nvPicPr>
        <p:blipFill>
          <a:blip r:embed="rId2">
            <a:lum bright="70000" contrast="-70000"/>
          </a:blip>
          <a:stretch>
            <a:fillRect/>
          </a:stretch>
        </p:blipFill>
        <p:spPr>
          <a:xfrm>
            <a:off x="3923928" y="1916832"/>
            <a:ext cx="1968589" cy="1968589"/>
          </a:xfrm>
          <a:prstGeom prst="rect">
            <a:avLst/>
          </a:prstGeom>
          <a:effectLst/>
        </p:spPr>
      </p:pic>
      <p:sp>
        <p:nvSpPr>
          <p:cNvPr id="22" name="TextBox 21"/>
          <p:cNvSpPr txBox="1"/>
          <p:nvPr/>
        </p:nvSpPr>
        <p:spPr>
          <a:xfrm>
            <a:off x="4211960" y="2492896"/>
            <a:ext cx="1368151"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Gemensam</a:t>
            </a:r>
            <a:r>
              <a:rPr lang="en-US" sz="2000" dirty="0" smtClean="0"/>
              <a:t> praxis </a:t>
            </a:r>
          </a:p>
        </p:txBody>
      </p:sp>
      <p:sp>
        <p:nvSpPr>
          <p:cNvPr id="3" name="textruta 2"/>
          <p:cNvSpPr txBox="1"/>
          <p:nvPr/>
        </p:nvSpPr>
        <p:spPr>
          <a:xfrm>
            <a:off x="181437" y="346405"/>
            <a:ext cx="2094443" cy="923330"/>
          </a:xfrm>
          <a:prstGeom prst="rect">
            <a:avLst/>
          </a:prstGeom>
          <a:noFill/>
        </p:spPr>
        <p:txBody>
          <a:bodyPr wrap="none" rtlCol="0">
            <a:spAutoFit/>
          </a:bodyPr>
          <a:lstStyle/>
          <a:p>
            <a:r>
              <a:rPr lang="sv-SE" sz="5400" dirty="0" smtClean="0"/>
              <a:t>Bikupa</a:t>
            </a:r>
            <a:endParaRPr lang="sv-SE" sz="5400" dirty="0"/>
          </a:p>
        </p:txBody>
      </p:sp>
      <p:sp>
        <p:nvSpPr>
          <p:cNvPr id="16" name="TextBox 19"/>
          <p:cNvSpPr txBox="1"/>
          <p:nvPr/>
        </p:nvSpPr>
        <p:spPr>
          <a:xfrm>
            <a:off x="5580112" y="3861048"/>
            <a:ext cx="132684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Lokal</a:t>
            </a:r>
            <a:r>
              <a:rPr lang="en-US" sz="2000" dirty="0" smtClean="0"/>
              <a:t> </a:t>
            </a:r>
            <a:r>
              <a:rPr lang="en-US" sz="2000" dirty="0" err="1" smtClean="0"/>
              <a:t>diskussion</a:t>
            </a:r>
            <a:endParaRPr lang="en-US" sz="2000" dirty="0"/>
          </a:p>
        </p:txBody>
      </p:sp>
      <p:pic>
        <p:nvPicPr>
          <p:cNvPr id="23" name="Picture 14"/>
          <p:cNvPicPr>
            <a:picLocks noChangeAspect="1"/>
          </p:cNvPicPr>
          <p:nvPr/>
        </p:nvPicPr>
        <p:blipFill>
          <a:blip r:embed="rId2">
            <a:lum bright="70000" contrast="-70000"/>
          </a:blip>
          <a:stretch>
            <a:fillRect/>
          </a:stretch>
        </p:blipFill>
        <p:spPr>
          <a:xfrm rot="1980000">
            <a:off x="2615084" y="3200275"/>
            <a:ext cx="2188032" cy="2188032"/>
          </a:xfrm>
          <a:prstGeom prst="rect">
            <a:avLst/>
          </a:prstGeom>
          <a:effectLst/>
        </p:spPr>
      </p:pic>
      <p:sp>
        <p:nvSpPr>
          <p:cNvPr id="24" name="TextBox 19"/>
          <p:cNvSpPr txBox="1"/>
          <p:nvPr/>
        </p:nvSpPr>
        <p:spPr>
          <a:xfrm>
            <a:off x="3059832" y="3933056"/>
            <a:ext cx="1326844" cy="70788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err="1" smtClean="0"/>
              <a:t>Läkares</a:t>
            </a:r>
            <a:r>
              <a:rPr lang="en-US" sz="2000" dirty="0" smtClean="0"/>
              <a:t> </a:t>
            </a:r>
            <a:r>
              <a:rPr lang="en-US" sz="2000" dirty="0" err="1" smtClean="0"/>
              <a:t>diagnostik</a:t>
            </a:r>
            <a:endParaRPr lang="en-US" sz="2000" dirty="0"/>
          </a:p>
        </p:txBody>
      </p:sp>
      <p:sp>
        <p:nvSpPr>
          <p:cNvPr id="4" name="textruta 3"/>
          <p:cNvSpPr txBox="1"/>
          <p:nvPr/>
        </p:nvSpPr>
        <p:spPr>
          <a:xfrm>
            <a:off x="107504" y="5522089"/>
            <a:ext cx="9137738" cy="1292662"/>
          </a:xfrm>
          <a:prstGeom prst="rect">
            <a:avLst/>
          </a:prstGeom>
          <a:noFill/>
        </p:spPr>
        <p:txBody>
          <a:bodyPr wrap="none" rtlCol="0">
            <a:spAutoFit/>
          </a:bodyPr>
          <a:lstStyle/>
          <a:p>
            <a:r>
              <a:rPr lang="sv-SE" sz="2800" dirty="0" smtClean="0"/>
              <a:t>Känner ni igen er i detta?</a:t>
            </a:r>
          </a:p>
          <a:p>
            <a:r>
              <a:rPr lang="sv-SE" sz="2800" dirty="0" smtClean="0"/>
              <a:t>Hur kan du använda resultaten hemma </a:t>
            </a:r>
            <a:r>
              <a:rPr lang="sv-SE" sz="3200" dirty="0" smtClean="0"/>
              <a:t>på din arbetsplats? </a:t>
            </a:r>
          </a:p>
          <a:p>
            <a:endParaRPr lang="sv-SE" dirty="0"/>
          </a:p>
        </p:txBody>
      </p:sp>
    </p:spTree>
    <p:extLst>
      <p:ext uri="{BB962C8B-B14F-4D97-AF65-F5344CB8AC3E}">
        <p14:creationId xmlns:p14="http://schemas.microsoft.com/office/powerpoint/2010/main" val="12502662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pPr algn="l"/>
            <a:r>
              <a:rPr lang="sv-SE" dirty="0" smtClean="0"/>
              <a:t>From </a:t>
            </a:r>
            <a:r>
              <a:rPr lang="sv-SE" dirty="0" err="1" smtClean="0"/>
              <a:t>good</a:t>
            </a:r>
            <a:r>
              <a:rPr lang="sv-SE" dirty="0" smtClean="0"/>
              <a:t> </a:t>
            </a:r>
            <a:r>
              <a:rPr lang="sv-SE" dirty="0" err="1" smtClean="0"/>
              <a:t>to</a:t>
            </a:r>
            <a:r>
              <a:rPr lang="sv-SE" dirty="0" smtClean="0"/>
              <a:t> </a:t>
            </a:r>
            <a:r>
              <a:rPr lang="sv-SE" dirty="0" err="1" smtClean="0"/>
              <a:t>great</a:t>
            </a:r>
            <a:r>
              <a:rPr lang="sv-SE" dirty="0" smtClean="0"/>
              <a:t> </a:t>
            </a:r>
            <a:endParaRPr lang="sv-SE" dirty="0"/>
          </a:p>
        </p:txBody>
      </p:sp>
      <p:pic>
        <p:nvPicPr>
          <p:cNvPr id="1027" name="Picture 3" descr="C:\Program Files (x86)\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762" y="4221088"/>
            <a:ext cx="77994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1672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97366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33226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34276" y="2027175"/>
            <a:ext cx="921700" cy="104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29912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060849"/>
            <a:ext cx="52660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3531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1000" y="515661"/>
            <a:ext cx="1201440" cy="1226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755576" y="3203684"/>
            <a:ext cx="1082348" cy="369332"/>
          </a:xfrm>
          <a:prstGeom prst="rect">
            <a:avLst/>
          </a:prstGeom>
          <a:noFill/>
        </p:spPr>
        <p:txBody>
          <a:bodyPr wrap="none" rtlCol="0">
            <a:spAutoFit/>
          </a:bodyPr>
          <a:lstStyle/>
          <a:p>
            <a:r>
              <a:rPr lang="sv-SE" dirty="0" smtClean="0"/>
              <a:t>patienter</a:t>
            </a:r>
            <a:endParaRPr lang="sv-SE" dirty="0"/>
          </a:p>
        </p:txBody>
      </p:sp>
      <p:sp>
        <p:nvSpPr>
          <p:cNvPr id="6" name="textruta 5"/>
          <p:cNvSpPr txBox="1"/>
          <p:nvPr/>
        </p:nvSpPr>
        <p:spPr>
          <a:xfrm>
            <a:off x="2699792" y="3140968"/>
            <a:ext cx="1941557" cy="369332"/>
          </a:xfrm>
          <a:prstGeom prst="rect">
            <a:avLst/>
          </a:prstGeom>
          <a:noFill/>
        </p:spPr>
        <p:txBody>
          <a:bodyPr wrap="none" rtlCol="0">
            <a:spAutoFit/>
          </a:bodyPr>
          <a:lstStyle/>
          <a:p>
            <a:r>
              <a:rPr lang="en-GB" dirty="0" err="1" smtClean="0"/>
              <a:t>telefonrådgivning</a:t>
            </a:r>
            <a:endParaRPr lang="en-GB" dirty="0"/>
          </a:p>
        </p:txBody>
      </p:sp>
      <p:cxnSp>
        <p:nvCxnSpPr>
          <p:cNvPr id="8" name="Rak pil 7"/>
          <p:cNvCxnSpPr/>
          <p:nvPr/>
        </p:nvCxnSpPr>
        <p:spPr>
          <a:xfrm>
            <a:off x="1835696" y="2578626"/>
            <a:ext cx="1381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4716016" y="3140968"/>
            <a:ext cx="1659429" cy="369332"/>
          </a:xfrm>
          <a:prstGeom prst="rect">
            <a:avLst/>
          </a:prstGeom>
          <a:noFill/>
        </p:spPr>
        <p:txBody>
          <a:bodyPr wrap="none" rtlCol="0">
            <a:spAutoFit/>
          </a:bodyPr>
          <a:lstStyle/>
          <a:p>
            <a:r>
              <a:rPr lang="sv-SE" dirty="0" smtClean="0"/>
              <a:t>sjuksköterskor</a:t>
            </a:r>
            <a:endParaRPr lang="sv-SE" dirty="0"/>
          </a:p>
        </p:txBody>
      </p:sp>
      <p:sp>
        <p:nvSpPr>
          <p:cNvPr id="12" name="textruta 11"/>
          <p:cNvSpPr txBox="1"/>
          <p:nvPr/>
        </p:nvSpPr>
        <p:spPr>
          <a:xfrm>
            <a:off x="6876256" y="2699628"/>
            <a:ext cx="1300356" cy="369332"/>
          </a:xfrm>
          <a:prstGeom prst="rect">
            <a:avLst/>
          </a:prstGeom>
          <a:noFill/>
        </p:spPr>
        <p:txBody>
          <a:bodyPr wrap="none" rtlCol="0">
            <a:spAutoFit/>
          </a:bodyPr>
          <a:lstStyle/>
          <a:p>
            <a:r>
              <a:rPr lang="sv-SE" dirty="0" smtClean="0"/>
              <a:t>läkarbesök</a:t>
            </a:r>
            <a:endParaRPr lang="sv-SE" dirty="0"/>
          </a:p>
        </p:txBody>
      </p:sp>
      <p:sp>
        <p:nvSpPr>
          <p:cNvPr id="13" name="textruta 12"/>
          <p:cNvSpPr txBox="1"/>
          <p:nvPr/>
        </p:nvSpPr>
        <p:spPr>
          <a:xfrm>
            <a:off x="7454625" y="2060848"/>
            <a:ext cx="1146468" cy="369332"/>
          </a:xfrm>
          <a:prstGeom prst="rect">
            <a:avLst/>
          </a:prstGeom>
          <a:noFill/>
        </p:spPr>
        <p:txBody>
          <a:bodyPr wrap="none" rtlCol="0">
            <a:spAutoFit/>
          </a:bodyPr>
          <a:lstStyle/>
          <a:p>
            <a:r>
              <a:rPr lang="sv-SE" dirty="0" smtClean="0"/>
              <a:t>egenvård</a:t>
            </a:r>
            <a:endParaRPr lang="sv-SE" dirty="0"/>
          </a:p>
        </p:txBody>
      </p:sp>
      <p:cxnSp>
        <p:nvCxnSpPr>
          <p:cNvPr id="15" name="Rak pil 14"/>
          <p:cNvCxnSpPr/>
          <p:nvPr/>
        </p:nvCxnSpPr>
        <p:spPr>
          <a:xfrm flipV="1">
            <a:off x="5724128" y="2348881"/>
            <a:ext cx="1584176" cy="62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p:cNvCxnSpPr>
            <a:endCxn id="12" idx="1"/>
          </p:cNvCxnSpPr>
          <p:nvPr/>
        </p:nvCxnSpPr>
        <p:spPr>
          <a:xfrm>
            <a:off x="5724128" y="2699628"/>
            <a:ext cx="115212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a:off x="395536" y="508518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3217332" y="4571836"/>
            <a:ext cx="1149097" cy="369332"/>
          </a:xfrm>
          <a:prstGeom prst="rect">
            <a:avLst/>
          </a:prstGeom>
          <a:noFill/>
        </p:spPr>
        <p:txBody>
          <a:bodyPr wrap="none" rtlCol="0">
            <a:spAutoFit/>
          </a:bodyPr>
          <a:lstStyle/>
          <a:p>
            <a:r>
              <a:rPr lang="sv-SE" dirty="0" smtClean="0"/>
              <a:t>RADT, CRP</a:t>
            </a:r>
          </a:p>
        </p:txBody>
      </p:sp>
      <p:sp>
        <p:nvSpPr>
          <p:cNvPr id="23" name="textruta 22"/>
          <p:cNvSpPr txBox="1"/>
          <p:nvPr/>
        </p:nvSpPr>
        <p:spPr>
          <a:xfrm>
            <a:off x="2697581" y="5795972"/>
            <a:ext cx="2281137" cy="369332"/>
          </a:xfrm>
          <a:prstGeom prst="rect">
            <a:avLst/>
          </a:prstGeom>
          <a:noFill/>
        </p:spPr>
        <p:txBody>
          <a:bodyPr wrap="none" rtlCol="0">
            <a:spAutoFit/>
          </a:bodyPr>
          <a:lstStyle/>
          <a:p>
            <a:r>
              <a:rPr lang="sv-SE" dirty="0" smtClean="0"/>
              <a:t>antibiotikaförskrivning</a:t>
            </a:r>
            <a:endParaRPr lang="sv-SE" dirty="0"/>
          </a:p>
        </p:txBody>
      </p:sp>
      <p:cxnSp>
        <p:nvCxnSpPr>
          <p:cNvPr id="27" name="Rak pil 26"/>
          <p:cNvCxnSpPr/>
          <p:nvPr/>
        </p:nvCxnSpPr>
        <p:spPr>
          <a:xfrm>
            <a:off x="2195736" y="462177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Vinklad  28"/>
          <p:cNvCxnSpPr/>
          <p:nvPr/>
        </p:nvCxnSpPr>
        <p:spPr>
          <a:xfrm rot="10800000" flipV="1">
            <a:off x="2195736" y="4833156"/>
            <a:ext cx="864096" cy="2520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Vinklad  1023"/>
          <p:cNvCxnSpPr/>
          <p:nvPr/>
        </p:nvCxnSpPr>
        <p:spPr>
          <a:xfrm>
            <a:off x="1907704" y="5445224"/>
            <a:ext cx="720079" cy="5354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descr="C:\Program Files (x86)\Microsoft Office\MEDIA\CAGCAT10\j018634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512" y="4077072"/>
            <a:ext cx="800781" cy="1124501"/>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ruta 1024"/>
          <p:cNvSpPr txBox="1"/>
          <p:nvPr/>
        </p:nvSpPr>
        <p:spPr>
          <a:xfrm>
            <a:off x="6787237" y="5301208"/>
            <a:ext cx="684803" cy="369332"/>
          </a:xfrm>
          <a:prstGeom prst="rect">
            <a:avLst/>
          </a:prstGeom>
          <a:noFill/>
        </p:spPr>
        <p:txBody>
          <a:bodyPr wrap="none" rtlCol="0">
            <a:spAutoFit/>
          </a:bodyPr>
          <a:lstStyle/>
          <a:p>
            <a:r>
              <a:rPr lang="sv-SE" dirty="0"/>
              <a:t>c</a:t>
            </a:r>
            <a:r>
              <a:rPr lang="sv-SE" dirty="0" smtClean="0"/>
              <a:t>hef </a:t>
            </a:r>
            <a:endParaRPr lang="sv-SE" dirty="0"/>
          </a:p>
        </p:txBody>
      </p:sp>
      <p:sp>
        <p:nvSpPr>
          <p:cNvPr id="2" name="textruta 1"/>
          <p:cNvSpPr txBox="1"/>
          <p:nvPr/>
        </p:nvSpPr>
        <p:spPr>
          <a:xfrm>
            <a:off x="1098528" y="5517232"/>
            <a:ext cx="813043" cy="369332"/>
          </a:xfrm>
          <a:prstGeom prst="rect">
            <a:avLst/>
          </a:prstGeom>
          <a:noFill/>
        </p:spPr>
        <p:txBody>
          <a:bodyPr wrap="none" rtlCol="0">
            <a:spAutoFit/>
          </a:bodyPr>
          <a:lstStyle/>
          <a:p>
            <a:r>
              <a:rPr lang="sv-SE" dirty="0" smtClean="0"/>
              <a:t>läkare</a:t>
            </a:r>
            <a:endParaRPr lang="sv-SE" dirty="0"/>
          </a:p>
        </p:txBody>
      </p:sp>
    </p:spTree>
    <p:extLst>
      <p:ext uri="{BB962C8B-B14F-4D97-AF65-F5344CB8AC3E}">
        <p14:creationId xmlns:p14="http://schemas.microsoft.com/office/powerpoint/2010/main" val="26518473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l"/>
            <a:r>
              <a:rPr lang="sv-SE" dirty="0"/>
              <a:t>From </a:t>
            </a:r>
            <a:r>
              <a:rPr lang="sv-SE" dirty="0" err="1"/>
              <a:t>good</a:t>
            </a:r>
            <a:r>
              <a:rPr lang="sv-SE" dirty="0"/>
              <a:t> </a:t>
            </a:r>
            <a:r>
              <a:rPr lang="sv-SE" dirty="0" err="1"/>
              <a:t>to</a:t>
            </a:r>
            <a:r>
              <a:rPr lang="sv-SE" dirty="0"/>
              <a:t> </a:t>
            </a:r>
            <a:r>
              <a:rPr lang="sv-SE" dirty="0" err="1"/>
              <a:t>great</a:t>
            </a:r>
            <a:r>
              <a:rPr lang="sv-SE" dirty="0"/>
              <a:t> </a:t>
            </a:r>
          </a:p>
        </p:txBody>
      </p:sp>
      <p:pic>
        <p:nvPicPr>
          <p:cNvPr id="1027" name="Picture 3" descr="C:\Program Files (x86)\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762" y="4221088"/>
            <a:ext cx="77994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1672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97366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33226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34276" y="2027175"/>
            <a:ext cx="921700" cy="104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29912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060849"/>
            <a:ext cx="52660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3531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5809" y="510043"/>
            <a:ext cx="1201440" cy="1226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755576" y="3203684"/>
            <a:ext cx="1082348" cy="369332"/>
          </a:xfrm>
          <a:prstGeom prst="rect">
            <a:avLst/>
          </a:prstGeom>
          <a:noFill/>
        </p:spPr>
        <p:txBody>
          <a:bodyPr wrap="none" rtlCol="0">
            <a:spAutoFit/>
          </a:bodyPr>
          <a:lstStyle/>
          <a:p>
            <a:r>
              <a:rPr lang="sv-SE" dirty="0" smtClean="0"/>
              <a:t>patienter</a:t>
            </a:r>
            <a:endParaRPr lang="sv-SE" dirty="0"/>
          </a:p>
        </p:txBody>
      </p:sp>
      <p:sp>
        <p:nvSpPr>
          <p:cNvPr id="6" name="textruta 5"/>
          <p:cNvSpPr txBox="1"/>
          <p:nvPr/>
        </p:nvSpPr>
        <p:spPr>
          <a:xfrm>
            <a:off x="2699792" y="3140968"/>
            <a:ext cx="1941557" cy="369332"/>
          </a:xfrm>
          <a:prstGeom prst="rect">
            <a:avLst/>
          </a:prstGeom>
          <a:noFill/>
        </p:spPr>
        <p:txBody>
          <a:bodyPr wrap="none" rtlCol="0">
            <a:spAutoFit/>
          </a:bodyPr>
          <a:lstStyle/>
          <a:p>
            <a:r>
              <a:rPr lang="en-GB" dirty="0" err="1" smtClean="0"/>
              <a:t>telefonrådgivning</a:t>
            </a:r>
            <a:endParaRPr lang="en-GB" dirty="0"/>
          </a:p>
        </p:txBody>
      </p:sp>
      <p:cxnSp>
        <p:nvCxnSpPr>
          <p:cNvPr id="8" name="Rak pil 7"/>
          <p:cNvCxnSpPr/>
          <p:nvPr/>
        </p:nvCxnSpPr>
        <p:spPr>
          <a:xfrm>
            <a:off x="1835696" y="2578626"/>
            <a:ext cx="1381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4716016" y="3140968"/>
            <a:ext cx="1659429" cy="369332"/>
          </a:xfrm>
          <a:prstGeom prst="rect">
            <a:avLst/>
          </a:prstGeom>
          <a:noFill/>
        </p:spPr>
        <p:txBody>
          <a:bodyPr wrap="none" rtlCol="0">
            <a:spAutoFit/>
          </a:bodyPr>
          <a:lstStyle/>
          <a:p>
            <a:r>
              <a:rPr lang="sv-SE" dirty="0" smtClean="0"/>
              <a:t>sjuksköterskor</a:t>
            </a:r>
            <a:endParaRPr lang="sv-SE" dirty="0"/>
          </a:p>
        </p:txBody>
      </p:sp>
      <p:sp>
        <p:nvSpPr>
          <p:cNvPr id="12" name="textruta 11"/>
          <p:cNvSpPr txBox="1"/>
          <p:nvPr/>
        </p:nvSpPr>
        <p:spPr>
          <a:xfrm>
            <a:off x="6876256" y="2699628"/>
            <a:ext cx="1300356" cy="369332"/>
          </a:xfrm>
          <a:prstGeom prst="rect">
            <a:avLst/>
          </a:prstGeom>
          <a:noFill/>
        </p:spPr>
        <p:txBody>
          <a:bodyPr wrap="none" rtlCol="0">
            <a:spAutoFit/>
          </a:bodyPr>
          <a:lstStyle/>
          <a:p>
            <a:r>
              <a:rPr lang="sv-SE" dirty="0" smtClean="0"/>
              <a:t>läkarbesök</a:t>
            </a:r>
            <a:endParaRPr lang="sv-SE" dirty="0"/>
          </a:p>
        </p:txBody>
      </p:sp>
      <p:sp>
        <p:nvSpPr>
          <p:cNvPr id="13" name="textruta 12"/>
          <p:cNvSpPr txBox="1"/>
          <p:nvPr/>
        </p:nvSpPr>
        <p:spPr>
          <a:xfrm>
            <a:off x="7454625" y="2060848"/>
            <a:ext cx="1146468" cy="369332"/>
          </a:xfrm>
          <a:prstGeom prst="rect">
            <a:avLst/>
          </a:prstGeom>
          <a:noFill/>
        </p:spPr>
        <p:txBody>
          <a:bodyPr wrap="none" rtlCol="0">
            <a:spAutoFit/>
          </a:bodyPr>
          <a:lstStyle/>
          <a:p>
            <a:r>
              <a:rPr lang="sv-SE" dirty="0" smtClean="0"/>
              <a:t>egenvård</a:t>
            </a:r>
            <a:endParaRPr lang="sv-SE" dirty="0"/>
          </a:p>
        </p:txBody>
      </p:sp>
      <p:cxnSp>
        <p:nvCxnSpPr>
          <p:cNvPr id="15" name="Rak pil 14"/>
          <p:cNvCxnSpPr/>
          <p:nvPr/>
        </p:nvCxnSpPr>
        <p:spPr>
          <a:xfrm flipV="1">
            <a:off x="5724128" y="2348881"/>
            <a:ext cx="1584176" cy="62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p:cNvCxnSpPr>
            <a:endCxn id="12" idx="1"/>
          </p:cNvCxnSpPr>
          <p:nvPr/>
        </p:nvCxnSpPr>
        <p:spPr>
          <a:xfrm>
            <a:off x="5724128" y="2699628"/>
            <a:ext cx="115212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a:off x="395536" y="508518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3217332" y="4571836"/>
            <a:ext cx="1149097" cy="369332"/>
          </a:xfrm>
          <a:prstGeom prst="rect">
            <a:avLst/>
          </a:prstGeom>
          <a:noFill/>
        </p:spPr>
        <p:txBody>
          <a:bodyPr wrap="none" rtlCol="0">
            <a:spAutoFit/>
          </a:bodyPr>
          <a:lstStyle/>
          <a:p>
            <a:r>
              <a:rPr lang="sv-SE" dirty="0" smtClean="0"/>
              <a:t>RADT, CRP</a:t>
            </a:r>
          </a:p>
        </p:txBody>
      </p:sp>
      <p:sp>
        <p:nvSpPr>
          <p:cNvPr id="23" name="textruta 22"/>
          <p:cNvSpPr txBox="1"/>
          <p:nvPr/>
        </p:nvSpPr>
        <p:spPr>
          <a:xfrm>
            <a:off x="2697581" y="5795972"/>
            <a:ext cx="2281137" cy="369332"/>
          </a:xfrm>
          <a:prstGeom prst="rect">
            <a:avLst/>
          </a:prstGeom>
          <a:noFill/>
        </p:spPr>
        <p:txBody>
          <a:bodyPr wrap="none" rtlCol="0">
            <a:spAutoFit/>
          </a:bodyPr>
          <a:lstStyle/>
          <a:p>
            <a:r>
              <a:rPr lang="sv-SE" dirty="0" smtClean="0"/>
              <a:t>antibiotikaförskrivning</a:t>
            </a:r>
            <a:endParaRPr lang="sv-SE" dirty="0"/>
          </a:p>
        </p:txBody>
      </p:sp>
      <p:cxnSp>
        <p:nvCxnSpPr>
          <p:cNvPr id="27" name="Rak pil 26"/>
          <p:cNvCxnSpPr/>
          <p:nvPr/>
        </p:nvCxnSpPr>
        <p:spPr>
          <a:xfrm>
            <a:off x="2195736" y="462177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Vinklad  28"/>
          <p:cNvCxnSpPr/>
          <p:nvPr/>
        </p:nvCxnSpPr>
        <p:spPr>
          <a:xfrm rot="10800000" flipV="1">
            <a:off x="2195736" y="4833156"/>
            <a:ext cx="864096" cy="2520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Vinklad  1023"/>
          <p:cNvCxnSpPr/>
          <p:nvPr/>
        </p:nvCxnSpPr>
        <p:spPr>
          <a:xfrm>
            <a:off x="1907704" y="5445224"/>
            <a:ext cx="720079" cy="53541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descr="C:\Program Files (x86)\Microsoft Office\MEDIA\CAGCAT10\j018634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512" y="4077072"/>
            <a:ext cx="800781" cy="1124501"/>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ruta 1024"/>
          <p:cNvSpPr txBox="1"/>
          <p:nvPr/>
        </p:nvSpPr>
        <p:spPr>
          <a:xfrm>
            <a:off x="6778770" y="5301208"/>
            <a:ext cx="684803" cy="369332"/>
          </a:xfrm>
          <a:prstGeom prst="rect">
            <a:avLst/>
          </a:prstGeom>
          <a:noFill/>
        </p:spPr>
        <p:txBody>
          <a:bodyPr wrap="none" rtlCol="0">
            <a:spAutoFit/>
          </a:bodyPr>
          <a:lstStyle/>
          <a:p>
            <a:r>
              <a:rPr lang="sv-SE" dirty="0"/>
              <a:t>c</a:t>
            </a:r>
            <a:r>
              <a:rPr lang="sv-SE" dirty="0" smtClean="0"/>
              <a:t>hef </a:t>
            </a:r>
            <a:endParaRPr lang="sv-SE" dirty="0"/>
          </a:p>
        </p:txBody>
      </p:sp>
      <p:sp>
        <p:nvSpPr>
          <p:cNvPr id="2" name="textruta 1"/>
          <p:cNvSpPr txBox="1"/>
          <p:nvPr/>
        </p:nvSpPr>
        <p:spPr>
          <a:xfrm>
            <a:off x="1098528" y="5517232"/>
            <a:ext cx="813043" cy="369332"/>
          </a:xfrm>
          <a:prstGeom prst="rect">
            <a:avLst/>
          </a:prstGeom>
          <a:noFill/>
        </p:spPr>
        <p:txBody>
          <a:bodyPr wrap="none" rtlCol="0">
            <a:spAutoFit/>
          </a:bodyPr>
          <a:lstStyle/>
          <a:p>
            <a:r>
              <a:rPr lang="sv-SE" dirty="0" smtClean="0"/>
              <a:t>läkare</a:t>
            </a:r>
            <a:endParaRPr lang="sv-SE" dirty="0"/>
          </a:p>
        </p:txBody>
      </p:sp>
      <p:sp>
        <p:nvSpPr>
          <p:cNvPr id="3" name="textruta 2"/>
          <p:cNvSpPr txBox="1"/>
          <p:nvPr/>
        </p:nvSpPr>
        <p:spPr>
          <a:xfrm>
            <a:off x="7679244" y="4140189"/>
            <a:ext cx="1184940" cy="369332"/>
          </a:xfrm>
          <a:prstGeom prst="rect">
            <a:avLst/>
          </a:prstGeom>
          <a:noFill/>
        </p:spPr>
        <p:txBody>
          <a:bodyPr wrap="none" rtlCol="0">
            <a:spAutoFit/>
          </a:bodyPr>
          <a:lstStyle/>
          <a:p>
            <a:r>
              <a:rPr lang="sv-SE" dirty="0" smtClean="0"/>
              <a:t>ledarskap</a:t>
            </a:r>
            <a:endParaRPr lang="sv-SE" dirty="0"/>
          </a:p>
        </p:txBody>
      </p:sp>
      <p:sp>
        <p:nvSpPr>
          <p:cNvPr id="7" name="textruta 6"/>
          <p:cNvSpPr txBox="1"/>
          <p:nvPr/>
        </p:nvSpPr>
        <p:spPr>
          <a:xfrm>
            <a:off x="7680712" y="4503240"/>
            <a:ext cx="1467068" cy="369332"/>
          </a:xfrm>
          <a:prstGeom prst="rect">
            <a:avLst/>
          </a:prstGeom>
          <a:noFill/>
        </p:spPr>
        <p:txBody>
          <a:bodyPr wrap="none" rtlCol="0">
            <a:spAutoFit/>
          </a:bodyPr>
          <a:lstStyle/>
          <a:p>
            <a:r>
              <a:rPr lang="sv-SE" dirty="0" smtClean="0"/>
              <a:t>diskussioner</a:t>
            </a:r>
            <a:endParaRPr lang="sv-SE" dirty="0"/>
          </a:p>
        </p:txBody>
      </p:sp>
      <p:sp>
        <p:nvSpPr>
          <p:cNvPr id="9" name="textruta 8"/>
          <p:cNvSpPr txBox="1"/>
          <p:nvPr/>
        </p:nvSpPr>
        <p:spPr>
          <a:xfrm>
            <a:off x="7704660" y="4866033"/>
            <a:ext cx="1172116" cy="369332"/>
          </a:xfrm>
          <a:prstGeom prst="rect">
            <a:avLst/>
          </a:prstGeom>
          <a:noFill/>
        </p:spPr>
        <p:txBody>
          <a:bodyPr wrap="none" rtlCol="0">
            <a:spAutoFit/>
          </a:bodyPr>
          <a:lstStyle/>
          <a:p>
            <a:r>
              <a:rPr lang="sv-SE" dirty="0" smtClean="0"/>
              <a:t>utbildning</a:t>
            </a:r>
            <a:endParaRPr lang="sv-SE" dirty="0"/>
          </a:p>
        </p:txBody>
      </p:sp>
      <p:sp>
        <p:nvSpPr>
          <p:cNvPr id="28" name="5-udd 27"/>
          <p:cNvSpPr/>
          <p:nvPr/>
        </p:nvSpPr>
        <p:spPr>
          <a:xfrm>
            <a:off x="6180904" y="332738"/>
            <a:ext cx="978998"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5-udd 29"/>
          <p:cNvSpPr/>
          <p:nvPr/>
        </p:nvSpPr>
        <p:spPr>
          <a:xfrm>
            <a:off x="4440989" y="1643694"/>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5-udd 30"/>
          <p:cNvSpPr/>
          <p:nvPr/>
        </p:nvSpPr>
        <p:spPr>
          <a:xfrm>
            <a:off x="7680712" y="3706361"/>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5-udd 31"/>
          <p:cNvSpPr/>
          <p:nvPr/>
        </p:nvSpPr>
        <p:spPr>
          <a:xfrm>
            <a:off x="3079818" y="4180839"/>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5-udd 32"/>
          <p:cNvSpPr/>
          <p:nvPr/>
        </p:nvSpPr>
        <p:spPr>
          <a:xfrm>
            <a:off x="2758596" y="5451652"/>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5-udd 33"/>
          <p:cNvSpPr/>
          <p:nvPr/>
        </p:nvSpPr>
        <p:spPr>
          <a:xfrm>
            <a:off x="1659501" y="1700808"/>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5-udd 34"/>
          <p:cNvSpPr/>
          <p:nvPr/>
        </p:nvSpPr>
        <p:spPr>
          <a:xfrm>
            <a:off x="1907704" y="4140189"/>
            <a:ext cx="275027"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937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88640"/>
            <a:ext cx="6192688" cy="579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1203375" y="6381328"/>
            <a:ext cx="2720553" cy="276999"/>
          </a:xfrm>
          <a:prstGeom prst="rect">
            <a:avLst/>
          </a:prstGeom>
          <a:noFill/>
        </p:spPr>
        <p:txBody>
          <a:bodyPr wrap="none" rtlCol="0">
            <a:spAutoFit/>
          </a:bodyPr>
          <a:lstStyle/>
          <a:p>
            <a:r>
              <a:rPr lang="sv-SE" sz="1200" dirty="0" err="1" smtClean="0"/>
              <a:t>Goossens</a:t>
            </a:r>
            <a:r>
              <a:rPr lang="sv-SE" sz="1200" dirty="0" smtClean="0"/>
              <a:t> et al. Lancet 2005;365:579-87 </a:t>
            </a:r>
            <a:endParaRPr lang="sv-SE" sz="1200" dirty="0"/>
          </a:p>
        </p:txBody>
      </p:sp>
    </p:spTree>
    <p:extLst>
      <p:ext uri="{BB962C8B-B14F-4D97-AF65-F5344CB8AC3E}">
        <p14:creationId xmlns:p14="http://schemas.microsoft.com/office/powerpoint/2010/main" val="3523815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Diagram 1"/>
          <p:cNvGraphicFramePr>
            <a:graphicFrameLocks/>
          </p:cNvGraphicFramePr>
          <p:nvPr/>
        </p:nvGraphicFramePr>
        <p:xfrm>
          <a:off x="776288" y="857250"/>
          <a:ext cx="7734300" cy="4999038"/>
        </p:xfrm>
        <a:graphic>
          <a:graphicData uri="http://schemas.openxmlformats.org/presentationml/2006/ole">
            <mc:AlternateContent xmlns:mc="http://schemas.openxmlformats.org/markup-compatibility/2006">
              <mc:Choice xmlns:v="urn:schemas-microsoft-com:vml" Requires="v">
                <p:oleObj spid="_x0000_s2084" r:id="rId3" imgW="7736494" imgH="4999153" progId="Excel.Chart.8">
                  <p:embed/>
                </p:oleObj>
              </mc:Choice>
              <mc:Fallback>
                <p:oleObj r:id="rId3" imgW="7736494" imgH="499915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857250"/>
                        <a:ext cx="77343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TextBox 3"/>
          <p:cNvSpPr txBox="1">
            <a:spLocks noChangeArrowheads="1"/>
          </p:cNvSpPr>
          <p:nvPr/>
        </p:nvSpPr>
        <p:spPr bwMode="auto">
          <a:xfrm>
            <a:off x="900113" y="260350"/>
            <a:ext cx="7488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2000" dirty="0" smtClean="0">
                <a:latin typeface="Arial" charset="0"/>
              </a:rPr>
              <a:t>Antibiotikaförskrivning/1000 invånare och år och olika åldersgrupper 1987-2014</a:t>
            </a:r>
            <a:endParaRPr lang="sv-SE" altLang="sv-SE" sz="2000" dirty="0">
              <a:latin typeface="Arial" charset="0"/>
            </a:endParaRPr>
          </a:p>
        </p:txBody>
      </p:sp>
    </p:spTree>
    <p:extLst>
      <p:ext uri="{BB962C8B-B14F-4D97-AF65-F5344CB8AC3E}">
        <p14:creationId xmlns:p14="http://schemas.microsoft.com/office/powerpoint/2010/main" val="238229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normAutofit fontScale="90000"/>
          </a:bodyPr>
          <a:lstStyle/>
          <a:p>
            <a:r>
              <a:rPr lang="sv-SE" dirty="0" smtClean="0"/>
              <a:t>Andel barn 0-6 år som fått minst en kur antibiotika 2012- 2014</a:t>
            </a:r>
            <a:endParaRPr lang="sv-SE" dirty="0"/>
          </a:p>
        </p:txBody>
      </p:sp>
      <p:pic>
        <p:nvPicPr>
          <p:cNvPr id="5" name="Bildobjekt 4"/>
          <p:cNvPicPr>
            <a:picLocks noChangeAspect="1"/>
          </p:cNvPicPr>
          <p:nvPr/>
        </p:nvPicPr>
        <p:blipFill>
          <a:blip r:embed="rId3"/>
          <a:stretch>
            <a:fillRect/>
          </a:stretch>
        </p:blipFill>
        <p:spPr>
          <a:xfrm>
            <a:off x="890692" y="1699617"/>
            <a:ext cx="1952625" cy="3457575"/>
          </a:xfrm>
          <a:prstGeom prst="rect">
            <a:avLst/>
          </a:prstGeom>
        </p:spPr>
      </p:pic>
      <p:sp>
        <p:nvSpPr>
          <p:cNvPr id="6" name="textruta 5"/>
          <p:cNvSpPr txBox="1"/>
          <p:nvPr/>
        </p:nvSpPr>
        <p:spPr>
          <a:xfrm>
            <a:off x="1484655" y="5445224"/>
            <a:ext cx="967253" cy="369332"/>
          </a:xfrm>
          <a:prstGeom prst="rect">
            <a:avLst/>
          </a:prstGeom>
          <a:noFill/>
        </p:spPr>
        <p:txBody>
          <a:bodyPr wrap="square" rtlCol="0">
            <a:spAutoFit/>
          </a:bodyPr>
          <a:lstStyle/>
          <a:p>
            <a:r>
              <a:rPr lang="sv-SE" dirty="0" smtClean="0"/>
              <a:t>2012</a:t>
            </a:r>
            <a:endParaRPr lang="sv-SE" dirty="0"/>
          </a:p>
        </p:txBody>
      </p:sp>
      <p:pic>
        <p:nvPicPr>
          <p:cNvPr id="7" name="Bildobjekt 6"/>
          <p:cNvPicPr>
            <a:picLocks noChangeAspect="1"/>
          </p:cNvPicPr>
          <p:nvPr/>
        </p:nvPicPr>
        <p:blipFill>
          <a:blip r:embed="rId4"/>
          <a:stretch>
            <a:fillRect/>
          </a:stretch>
        </p:blipFill>
        <p:spPr>
          <a:xfrm>
            <a:off x="3491880" y="1760639"/>
            <a:ext cx="1904675" cy="3468561"/>
          </a:xfrm>
          <a:prstGeom prst="rect">
            <a:avLst/>
          </a:prstGeom>
        </p:spPr>
      </p:pic>
      <p:sp>
        <p:nvSpPr>
          <p:cNvPr id="9" name="textruta 8"/>
          <p:cNvSpPr txBox="1"/>
          <p:nvPr/>
        </p:nvSpPr>
        <p:spPr>
          <a:xfrm>
            <a:off x="4067944" y="5435932"/>
            <a:ext cx="1080120" cy="369332"/>
          </a:xfrm>
          <a:prstGeom prst="rect">
            <a:avLst/>
          </a:prstGeom>
          <a:noFill/>
        </p:spPr>
        <p:txBody>
          <a:bodyPr wrap="square" rtlCol="0">
            <a:spAutoFit/>
          </a:bodyPr>
          <a:lstStyle/>
          <a:p>
            <a:r>
              <a:rPr lang="sv-SE" dirty="0" smtClean="0"/>
              <a:t>2013</a:t>
            </a:r>
            <a:endParaRPr lang="sv-SE" dirty="0"/>
          </a:p>
        </p:txBody>
      </p:sp>
      <p:sp>
        <p:nvSpPr>
          <p:cNvPr id="10" name="textruta 9"/>
          <p:cNvSpPr txBox="1"/>
          <p:nvPr/>
        </p:nvSpPr>
        <p:spPr>
          <a:xfrm>
            <a:off x="7098154" y="5507940"/>
            <a:ext cx="691215" cy="369332"/>
          </a:xfrm>
          <a:prstGeom prst="rect">
            <a:avLst/>
          </a:prstGeom>
          <a:noFill/>
        </p:spPr>
        <p:txBody>
          <a:bodyPr wrap="none" rtlCol="0">
            <a:spAutoFit/>
          </a:bodyPr>
          <a:lstStyle/>
          <a:p>
            <a:r>
              <a:rPr lang="sv-SE" dirty="0" smtClean="0"/>
              <a:t>2014</a:t>
            </a:r>
            <a:endParaRPr lang="sv-SE" dirty="0"/>
          </a:p>
        </p:txBody>
      </p:sp>
      <p:pic>
        <p:nvPicPr>
          <p:cNvPr id="12" name="Bildobjekt 11"/>
          <p:cNvPicPr>
            <a:picLocks noChangeAspect="1"/>
          </p:cNvPicPr>
          <p:nvPr/>
        </p:nvPicPr>
        <p:blipFill>
          <a:blip r:embed="rId5"/>
          <a:stretch>
            <a:fillRect/>
          </a:stretch>
        </p:blipFill>
        <p:spPr>
          <a:xfrm>
            <a:off x="6372200" y="1805533"/>
            <a:ext cx="2143125" cy="3495675"/>
          </a:xfrm>
          <a:prstGeom prst="rect">
            <a:avLst/>
          </a:prstGeom>
        </p:spPr>
      </p:pic>
      <p:sp>
        <p:nvSpPr>
          <p:cNvPr id="8" name="textruta 7"/>
          <p:cNvSpPr txBox="1"/>
          <p:nvPr/>
        </p:nvSpPr>
        <p:spPr>
          <a:xfrm>
            <a:off x="6361848" y="6021288"/>
            <a:ext cx="2314608" cy="276999"/>
          </a:xfrm>
          <a:prstGeom prst="rect">
            <a:avLst/>
          </a:prstGeom>
          <a:noFill/>
        </p:spPr>
        <p:txBody>
          <a:bodyPr wrap="none" rtlCol="0">
            <a:spAutoFit/>
          </a:bodyPr>
          <a:lstStyle/>
          <a:p>
            <a:r>
              <a:rPr lang="sv-SE" sz="1200" dirty="0" smtClean="0"/>
              <a:t>Källa: Folkhälsomyndigheten 2015</a:t>
            </a:r>
            <a:endParaRPr lang="sv-SE" sz="1200" dirty="0"/>
          </a:p>
        </p:txBody>
      </p:sp>
    </p:spTree>
    <p:extLst>
      <p:ext uri="{BB962C8B-B14F-4D97-AF65-F5344CB8AC3E}">
        <p14:creationId xmlns:p14="http://schemas.microsoft.com/office/powerpoint/2010/main" val="2034664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pPr lvl="0">
              <a:lnSpc>
                <a:spcPct val="100000"/>
              </a:lnSpc>
              <a:spcBef>
                <a:spcPts val="0"/>
              </a:spcBef>
            </a:pPr>
            <a:r>
              <a:rPr lang="sv-SE" sz="4000" b="0" dirty="0" smtClean="0">
                <a:solidFill>
                  <a:prstClr val="black"/>
                </a:solidFill>
                <a:ea typeface="+mn-ea"/>
                <a:cs typeface="+mn-cs"/>
              </a:rPr>
              <a:t>Andel vuxna som fått minst en kur antibiotika 2012-2014 </a:t>
            </a:r>
            <a:endParaRPr lang="sv-SE" sz="4000" b="0" dirty="0">
              <a:solidFill>
                <a:prstClr val="black"/>
              </a:solidFill>
              <a:ea typeface="+mn-ea"/>
              <a:cs typeface="+mn-cs"/>
            </a:endParaRPr>
          </a:p>
        </p:txBody>
      </p:sp>
      <p:sp>
        <p:nvSpPr>
          <p:cNvPr id="3" name="Platshållare för datum 2"/>
          <p:cNvSpPr>
            <a:spLocks noGrp="1"/>
          </p:cNvSpPr>
          <p:nvPr>
            <p:ph type="dt" sz="half" idx="10"/>
          </p:nvPr>
        </p:nvSpPr>
        <p:spPr/>
        <p:txBody>
          <a:bodyPr/>
          <a:lstStyle/>
          <a:p>
            <a:endParaRPr lang="sv-SE" dirty="0"/>
          </a:p>
        </p:txBody>
      </p:sp>
      <p:sp>
        <p:nvSpPr>
          <p:cNvPr id="2" name="Platshållare för bildnummer 1"/>
          <p:cNvSpPr>
            <a:spLocks noGrp="1"/>
          </p:cNvSpPr>
          <p:nvPr>
            <p:ph type="sldNum" sz="quarter" idx="12"/>
          </p:nvPr>
        </p:nvSpPr>
        <p:spPr/>
        <p:txBody>
          <a:bodyPr/>
          <a:lstStyle/>
          <a:p>
            <a:endParaRPr lang="sv-SE" dirty="0"/>
          </a:p>
        </p:txBody>
      </p:sp>
      <p:pic>
        <p:nvPicPr>
          <p:cNvPr id="5" name="Bildobjekt 4"/>
          <p:cNvPicPr>
            <a:picLocks noChangeAspect="1"/>
          </p:cNvPicPr>
          <p:nvPr/>
        </p:nvPicPr>
        <p:blipFill>
          <a:blip r:embed="rId3"/>
          <a:stretch>
            <a:fillRect/>
          </a:stretch>
        </p:blipFill>
        <p:spPr>
          <a:xfrm>
            <a:off x="711776" y="1694599"/>
            <a:ext cx="1995339" cy="3534601"/>
          </a:xfrm>
          <a:prstGeom prst="rect">
            <a:avLst/>
          </a:prstGeom>
        </p:spPr>
      </p:pic>
      <p:pic>
        <p:nvPicPr>
          <p:cNvPr id="6" name="Bildobjekt 5"/>
          <p:cNvPicPr>
            <a:picLocks noChangeAspect="1"/>
          </p:cNvPicPr>
          <p:nvPr/>
        </p:nvPicPr>
        <p:blipFill>
          <a:blip r:embed="rId4"/>
          <a:stretch>
            <a:fillRect/>
          </a:stretch>
        </p:blipFill>
        <p:spPr>
          <a:xfrm>
            <a:off x="1218603" y="5377963"/>
            <a:ext cx="1018120" cy="499309"/>
          </a:xfrm>
          <a:prstGeom prst="rect">
            <a:avLst/>
          </a:prstGeom>
        </p:spPr>
      </p:pic>
      <p:sp>
        <p:nvSpPr>
          <p:cNvPr id="7" name="Rektangel 6"/>
          <p:cNvSpPr/>
          <p:nvPr/>
        </p:nvSpPr>
        <p:spPr>
          <a:xfrm>
            <a:off x="4289547" y="5435932"/>
            <a:ext cx="691215" cy="369332"/>
          </a:xfrm>
          <a:prstGeom prst="rect">
            <a:avLst/>
          </a:prstGeom>
        </p:spPr>
        <p:txBody>
          <a:bodyPr wrap="none">
            <a:spAutoFit/>
          </a:bodyPr>
          <a:lstStyle/>
          <a:p>
            <a:pPr lvl="0"/>
            <a:r>
              <a:rPr lang="sv-SE" dirty="0" smtClean="0">
                <a:solidFill>
                  <a:prstClr val="black"/>
                </a:solidFill>
              </a:rPr>
              <a:t>2013</a:t>
            </a:r>
            <a:endParaRPr lang="sv-SE" dirty="0">
              <a:solidFill>
                <a:prstClr val="black"/>
              </a:solidFill>
            </a:endParaRPr>
          </a:p>
        </p:txBody>
      </p:sp>
      <p:sp>
        <p:nvSpPr>
          <p:cNvPr id="8" name="Rektangel 7"/>
          <p:cNvSpPr/>
          <p:nvPr/>
        </p:nvSpPr>
        <p:spPr>
          <a:xfrm>
            <a:off x="7078977" y="5445224"/>
            <a:ext cx="691215" cy="369332"/>
          </a:xfrm>
          <a:prstGeom prst="rect">
            <a:avLst/>
          </a:prstGeom>
        </p:spPr>
        <p:txBody>
          <a:bodyPr wrap="none">
            <a:spAutoFit/>
          </a:bodyPr>
          <a:lstStyle/>
          <a:p>
            <a:pPr lvl="0"/>
            <a:r>
              <a:rPr lang="sv-SE" dirty="0" smtClean="0">
                <a:solidFill>
                  <a:prstClr val="black"/>
                </a:solidFill>
              </a:rPr>
              <a:t>2014</a:t>
            </a:r>
            <a:endParaRPr lang="sv-SE" dirty="0">
              <a:solidFill>
                <a:prstClr val="black"/>
              </a:solidFill>
            </a:endParaRPr>
          </a:p>
        </p:txBody>
      </p:sp>
      <p:pic>
        <p:nvPicPr>
          <p:cNvPr id="9" name="Bildobjekt 8"/>
          <p:cNvPicPr>
            <a:picLocks noChangeAspect="1"/>
          </p:cNvPicPr>
          <p:nvPr/>
        </p:nvPicPr>
        <p:blipFill>
          <a:blip r:embed="rId5"/>
          <a:stretch>
            <a:fillRect/>
          </a:stretch>
        </p:blipFill>
        <p:spPr>
          <a:xfrm>
            <a:off x="3637756" y="1860639"/>
            <a:ext cx="1994798" cy="3440569"/>
          </a:xfrm>
          <a:prstGeom prst="rect">
            <a:avLst/>
          </a:prstGeom>
        </p:spPr>
      </p:pic>
      <p:pic>
        <p:nvPicPr>
          <p:cNvPr id="10" name="Bildobjekt 9"/>
          <p:cNvPicPr>
            <a:picLocks noChangeAspect="1"/>
          </p:cNvPicPr>
          <p:nvPr/>
        </p:nvPicPr>
        <p:blipFill>
          <a:blip r:embed="rId6"/>
          <a:stretch>
            <a:fillRect/>
          </a:stretch>
        </p:blipFill>
        <p:spPr>
          <a:xfrm>
            <a:off x="6444208" y="1932647"/>
            <a:ext cx="1960754" cy="3440569"/>
          </a:xfrm>
          <a:prstGeom prst="rect">
            <a:avLst/>
          </a:prstGeom>
        </p:spPr>
      </p:pic>
      <p:sp>
        <p:nvSpPr>
          <p:cNvPr id="11" name="textruta 10"/>
          <p:cNvSpPr txBox="1"/>
          <p:nvPr/>
        </p:nvSpPr>
        <p:spPr>
          <a:xfrm>
            <a:off x="5436096" y="6381328"/>
            <a:ext cx="2314608" cy="276999"/>
          </a:xfrm>
          <a:prstGeom prst="rect">
            <a:avLst/>
          </a:prstGeom>
          <a:noFill/>
        </p:spPr>
        <p:txBody>
          <a:bodyPr wrap="none" rtlCol="0">
            <a:spAutoFit/>
          </a:bodyPr>
          <a:lstStyle/>
          <a:p>
            <a:r>
              <a:rPr lang="en-US" sz="1200" dirty="0" err="1">
                <a:solidFill>
                  <a:prstClr val="black"/>
                </a:solidFill>
              </a:rPr>
              <a:t>Källa</a:t>
            </a:r>
            <a:r>
              <a:rPr lang="en-US" sz="1200" dirty="0">
                <a:solidFill>
                  <a:prstClr val="black"/>
                </a:solidFill>
              </a:rPr>
              <a:t>: </a:t>
            </a:r>
            <a:r>
              <a:rPr lang="en-US" sz="1200" dirty="0" err="1">
                <a:solidFill>
                  <a:prstClr val="black"/>
                </a:solidFill>
              </a:rPr>
              <a:t>Folkhälsomyndigheten</a:t>
            </a:r>
            <a:r>
              <a:rPr lang="en-US" sz="1200" dirty="0">
                <a:solidFill>
                  <a:prstClr val="black"/>
                </a:solidFill>
              </a:rPr>
              <a:t> 2015</a:t>
            </a:r>
            <a:endParaRPr lang="sv-SE" sz="1200" dirty="0"/>
          </a:p>
        </p:txBody>
      </p:sp>
    </p:spTree>
    <p:extLst>
      <p:ext uri="{BB962C8B-B14F-4D97-AF65-F5344CB8AC3E}">
        <p14:creationId xmlns:p14="http://schemas.microsoft.com/office/powerpoint/2010/main" val="2866329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Uthämtade recept på antibiotika</a:t>
            </a:r>
            <a:endParaRPr lang="sv-SE" dirty="0"/>
          </a:p>
        </p:txBody>
      </p:sp>
      <p:graphicFrame>
        <p:nvGraphicFramePr>
          <p:cNvPr id="5" name="Diagram 4"/>
          <p:cNvGraphicFramePr>
            <a:graphicFrameLocks/>
          </p:cNvGraphicFramePr>
          <p:nvPr>
            <p:extLst>
              <p:ext uri="{D42A27DB-BD31-4B8C-83A1-F6EECF244321}">
                <p14:modId xmlns:p14="http://schemas.microsoft.com/office/powerpoint/2010/main" val="3969044867"/>
              </p:ext>
            </p:extLst>
          </p:nvPr>
        </p:nvGraphicFramePr>
        <p:xfrm>
          <a:off x="1043608" y="1268760"/>
          <a:ext cx="7092991"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734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Exempel på faktorer som påverkar förskrivningen</a:t>
            </a:r>
            <a:endParaRPr lang="sv-SE" dirty="0"/>
          </a:p>
        </p:txBody>
      </p:sp>
      <p:sp>
        <p:nvSpPr>
          <p:cNvPr id="3" name="Platshållare för innehåll 2"/>
          <p:cNvSpPr>
            <a:spLocks noGrp="1"/>
          </p:cNvSpPr>
          <p:nvPr>
            <p:ph idx="1"/>
          </p:nvPr>
        </p:nvSpPr>
        <p:spPr/>
        <p:txBody>
          <a:bodyPr>
            <a:normAutofit/>
          </a:bodyPr>
          <a:lstStyle/>
          <a:p>
            <a:r>
              <a:rPr lang="en-GB" dirty="0"/>
              <a:t>S</a:t>
            </a:r>
            <a:r>
              <a:rPr lang="en-GB" dirty="0" smtClean="0"/>
              <a:t>ocio-</a:t>
            </a:r>
            <a:r>
              <a:rPr lang="en-GB" dirty="0" err="1" smtClean="0"/>
              <a:t>demografiska</a:t>
            </a:r>
            <a:r>
              <a:rPr lang="en-GB" dirty="0" smtClean="0"/>
              <a:t> </a:t>
            </a:r>
            <a:r>
              <a:rPr lang="en-GB" dirty="0" err="1" smtClean="0"/>
              <a:t>faktorer</a:t>
            </a:r>
            <a:endParaRPr lang="en-GB" dirty="0" smtClean="0"/>
          </a:p>
          <a:p>
            <a:r>
              <a:rPr lang="en-GB" dirty="0" err="1"/>
              <a:t>A</a:t>
            </a:r>
            <a:r>
              <a:rPr lang="en-GB" dirty="0" err="1" smtClean="0"/>
              <a:t>ttityder</a:t>
            </a:r>
            <a:r>
              <a:rPr lang="en-GB" dirty="0" smtClean="0"/>
              <a:t> </a:t>
            </a:r>
          </a:p>
          <a:p>
            <a:r>
              <a:rPr lang="en-GB" dirty="0" err="1" smtClean="0"/>
              <a:t>Patientegenskaper</a:t>
            </a:r>
            <a:r>
              <a:rPr lang="en-GB" dirty="0" smtClean="0"/>
              <a:t> </a:t>
            </a:r>
          </a:p>
          <a:p>
            <a:r>
              <a:rPr lang="en-GB" dirty="0" err="1" smtClean="0"/>
              <a:t>Faktorer</a:t>
            </a:r>
            <a:r>
              <a:rPr lang="en-GB" dirty="0" smtClean="0"/>
              <a:t> </a:t>
            </a:r>
            <a:r>
              <a:rPr lang="en-GB" dirty="0" err="1" smtClean="0"/>
              <a:t>relaterat</a:t>
            </a:r>
            <a:r>
              <a:rPr lang="en-GB" dirty="0" smtClean="0"/>
              <a:t> till </a:t>
            </a:r>
            <a:r>
              <a:rPr lang="en-GB" dirty="0" err="1" smtClean="0"/>
              <a:t>sjukvårdens</a:t>
            </a:r>
            <a:r>
              <a:rPr lang="en-GB" dirty="0" smtClean="0"/>
              <a:t> organisation</a:t>
            </a:r>
          </a:p>
          <a:p>
            <a:r>
              <a:rPr lang="en-GB" dirty="0" err="1" smtClean="0"/>
              <a:t>Patientnära</a:t>
            </a:r>
            <a:r>
              <a:rPr lang="en-GB" dirty="0" smtClean="0"/>
              <a:t> tester </a:t>
            </a:r>
          </a:p>
        </p:txBody>
      </p:sp>
    </p:spTree>
    <p:extLst>
      <p:ext uri="{BB962C8B-B14F-4D97-AF65-F5344CB8AC3E}">
        <p14:creationId xmlns:p14="http://schemas.microsoft.com/office/powerpoint/2010/main" val="486919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700808"/>
            <a:ext cx="8229600" cy="1642194"/>
          </a:xfrm>
        </p:spPr>
        <p:txBody>
          <a:bodyPr>
            <a:normAutofit fontScale="90000"/>
          </a:bodyPr>
          <a:lstStyle/>
          <a:p>
            <a:r>
              <a:rPr lang="sv-SE" dirty="0" smtClean="0"/>
              <a:t>Vilka faktorer tror ni påverkar antibiotikaförskrivningen på er vårdcentral?</a:t>
            </a:r>
            <a:endParaRPr lang="sv-SE" dirty="0">
              <a:solidFill>
                <a:srgbClr val="FF0000"/>
              </a:solidFill>
            </a:endParaRPr>
          </a:p>
        </p:txBody>
      </p:sp>
      <p:sp>
        <p:nvSpPr>
          <p:cNvPr id="3" name="Platshållare för innehåll 2"/>
          <p:cNvSpPr>
            <a:spLocks noGrp="1"/>
          </p:cNvSpPr>
          <p:nvPr>
            <p:ph idx="1"/>
          </p:nvPr>
        </p:nvSpPr>
        <p:spPr>
          <a:xfrm>
            <a:off x="457200" y="2204864"/>
            <a:ext cx="8229600" cy="3921299"/>
          </a:xfrm>
        </p:spPr>
        <p:txBody>
          <a:bodyPr/>
          <a:lstStyle/>
          <a:p>
            <a:endParaRPr lang="sv-SE" dirty="0"/>
          </a:p>
        </p:txBody>
      </p:sp>
    </p:spTree>
    <p:extLst>
      <p:ext uri="{BB962C8B-B14F-4D97-AF65-F5344CB8AC3E}">
        <p14:creationId xmlns:p14="http://schemas.microsoft.com/office/powerpoint/2010/main" val="15451176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526</TotalTime>
  <Words>999</Words>
  <Application>Microsoft Macintosh PowerPoint</Application>
  <PresentationFormat>Bildspel på skärmen (4:3)</PresentationFormat>
  <Paragraphs>208</Paragraphs>
  <Slides>27</Slides>
  <Notes>12</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27</vt:i4>
      </vt:variant>
    </vt:vector>
  </HeadingPairs>
  <TitlesOfParts>
    <vt:vector size="29" baseType="lpstr">
      <vt:lpstr>Office-tema</vt:lpstr>
      <vt:lpstr>Excel.Chart.8</vt:lpstr>
      <vt:lpstr>Evidens, praktik och den bedrägliga erfarenheten   Om luftvägsinfektioner  i primärvården</vt:lpstr>
      <vt:lpstr>Antibiotika och resistens angår oss alla</vt:lpstr>
      <vt:lpstr>PowerPoint-presentation</vt:lpstr>
      <vt:lpstr>PowerPoint-presentation</vt:lpstr>
      <vt:lpstr>Andel barn 0-6 år som fått minst en kur antibiotika 2012- 2014</vt:lpstr>
      <vt:lpstr>Andel vuxna som fått minst en kur antibiotika 2012-2014 </vt:lpstr>
      <vt:lpstr>Uthämtade recept på antibiotika</vt:lpstr>
      <vt:lpstr>Exempel på faktorer som påverkar förskrivningen</vt:lpstr>
      <vt:lpstr>Vilka faktorer tror ni påverkar antibiotikaförskrivningen på er vårdcentral?</vt:lpstr>
      <vt:lpstr>Fallstudie 6 vårdcentraler: Faktorer som påverkar antibiotikaförskrivning Metod</vt:lpstr>
      <vt:lpstr>Vilket resultat fann vi?</vt:lpstr>
      <vt:lpstr>Patienternas förväntningar </vt:lpstr>
      <vt:lpstr>Sköterskornas triagering</vt:lpstr>
      <vt:lpstr>Läkarnas diagnostik - audit</vt:lpstr>
      <vt:lpstr>Läkarnas diagnostik –audit</vt:lpstr>
      <vt:lpstr>Läkarens diagnostik</vt:lpstr>
      <vt:lpstr>Hur förklarar svenska allmänläkare? Intervjustudie om halsinfektion 25 läkare</vt:lpstr>
      <vt:lpstr>Erfarenheten är bedräglig  vid självläkande tillstånd </vt:lpstr>
      <vt:lpstr>Ledarskap </vt:lpstr>
      <vt:lpstr> Den lokala diskussionen </vt:lpstr>
      <vt:lpstr>PowerPoint-presentation</vt:lpstr>
      <vt:lpstr>PowerPoint-presentation</vt:lpstr>
      <vt:lpstr>Internaliserad och kollektiv kunskap bildas genom att en mängd faktorer bearbetas</vt:lpstr>
      <vt:lpstr>PowerPoint-presentation</vt:lpstr>
      <vt:lpstr>PowerPoint-presentation</vt:lpstr>
      <vt:lpstr>From good to great </vt:lpstr>
      <vt:lpstr>From good to great </vt:lpstr>
    </vt:vector>
  </TitlesOfParts>
  <Company>Landstinget Kronoberg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Evidens, praktik och den bedrägliga erfarenheten – om luftvägsinfektioner i primärvården</dc:title>
  <dc:creator>Katarina Hedin</dc:creator>
  <cp:lastModifiedBy>Malin André</cp:lastModifiedBy>
  <cp:revision>41</cp:revision>
  <dcterms:created xsi:type="dcterms:W3CDTF">2015-11-15T15:18:59Z</dcterms:created>
  <dcterms:modified xsi:type="dcterms:W3CDTF">2015-11-25T10:45:44Z</dcterms:modified>
</cp:coreProperties>
</file>