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5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4" autoAdjust="0"/>
    <p:restoredTop sz="94660"/>
  </p:normalViewPr>
  <p:slideViewPr>
    <p:cSldViewPr snapToGrid="0">
      <p:cViewPr varScale="1">
        <p:scale>
          <a:sx n="67" d="100"/>
          <a:sy n="67" d="100"/>
        </p:scale>
        <p:origin x="84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och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med beskriv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nko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bildkolumn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v-SE" smtClean="0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sv-SE" smtClean="0"/>
              <a:t>Klicka här för att ändra 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9/30/2015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 smtClean="0"/>
              <a:t>Rätt insats, i rätt tid vid kognitiv svikt 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 smtClean="0"/>
              <a:t>PROJEKT VITAL I NORR. Projektledare: </a:t>
            </a:r>
            <a:r>
              <a:rPr lang="sv-SE" dirty="0" err="1" smtClean="0"/>
              <a:t>Anett</a:t>
            </a:r>
            <a:r>
              <a:rPr lang="sv-SE" dirty="0" smtClean="0"/>
              <a:t> </a:t>
            </a:r>
            <a:r>
              <a:rPr lang="sv-SE" dirty="0" err="1" smtClean="0"/>
              <a:t>wunsch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0802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312" y="452718"/>
            <a:ext cx="8947522" cy="1400530"/>
          </a:xfrm>
        </p:spPr>
        <p:txBody>
          <a:bodyPr/>
          <a:lstStyle/>
          <a:p>
            <a:r>
              <a:rPr lang="sv-SE" dirty="0" smtClean="0"/>
              <a:t>Hinder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Bristande </a:t>
            </a:r>
            <a:r>
              <a:rPr lang="sv-SE" dirty="0" smtClean="0"/>
              <a:t>kunskap, intresse, attityder</a:t>
            </a:r>
          </a:p>
          <a:p>
            <a:r>
              <a:rPr lang="sv-SE" dirty="0" smtClean="0"/>
              <a:t>Traditioner, kultur</a:t>
            </a:r>
          </a:p>
          <a:p>
            <a:r>
              <a:rPr lang="sv-SE" dirty="0" smtClean="0"/>
              <a:t>Arbetsterapeuter fysiskt långt borta från läkarna, ej samma fikarum</a:t>
            </a:r>
          </a:p>
          <a:p>
            <a:r>
              <a:rPr lang="sv-SE" dirty="0" smtClean="0"/>
              <a:t>Arbetsterapeutens kompetens utnyttjas ej optimalt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4519122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312" y="409856"/>
            <a:ext cx="9404723" cy="1400530"/>
          </a:xfrm>
        </p:spPr>
        <p:txBody>
          <a:bodyPr/>
          <a:lstStyle/>
          <a:p>
            <a:r>
              <a:rPr lang="sv-SE" dirty="0" smtClean="0"/>
              <a:t>Vad saknades?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Hjälp att strukturera projektet, registrera det som borde mätas, avgränsa sitt projekt. Både i omfång men även realistiskt tidsaspekt. </a:t>
            </a:r>
          </a:p>
          <a:p>
            <a:r>
              <a:rPr lang="sv-SE" dirty="0" smtClean="0"/>
              <a:t>Att ta tillvara bra projekt och utveckla resultat och implementera det i vården.</a:t>
            </a:r>
          </a:p>
          <a:p>
            <a:r>
              <a:rPr lang="sv-SE" dirty="0" smtClean="0"/>
              <a:t>Vital i Norr  2006-2010 :  45,8 </a:t>
            </a:r>
            <a:r>
              <a:rPr lang="sv-SE" dirty="0" err="1" smtClean="0"/>
              <a:t>milj</a:t>
            </a:r>
            <a:r>
              <a:rPr lang="sv-SE" dirty="0" smtClean="0"/>
              <a:t> kr </a:t>
            </a:r>
          </a:p>
          <a:p>
            <a:r>
              <a:rPr lang="sv-SE" dirty="0" smtClean="0"/>
              <a:t>Av 27,9 </a:t>
            </a:r>
            <a:r>
              <a:rPr lang="sv-SE" dirty="0" err="1" smtClean="0"/>
              <a:t>milj</a:t>
            </a:r>
            <a:r>
              <a:rPr lang="sv-SE" dirty="0" smtClean="0"/>
              <a:t> kr så kostade bra projekt 6,2 </a:t>
            </a:r>
            <a:r>
              <a:rPr lang="sv-SE" dirty="0" err="1" smtClean="0"/>
              <a:t>milj</a:t>
            </a:r>
            <a:r>
              <a:rPr lang="sv-SE" dirty="0" smtClean="0"/>
              <a:t> (kanslikostnad 7,5 </a:t>
            </a:r>
            <a:r>
              <a:rPr lang="sv-SE" dirty="0" err="1" smtClean="0"/>
              <a:t>milj</a:t>
            </a:r>
            <a:r>
              <a:rPr lang="sv-SE" dirty="0" smtClean="0"/>
              <a:t> kr)</a:t>
            </a:r>
          </a:p>
          <a:p>
            <a:r>
              <a:rPr lang="sv-SE" dirty="0" smtClean="0"/>
              <a:t>Hur hitta de projekt som är bra och hur hittar bra projekt ut i vården??? 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820639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312" y="524156"/>
            <a:ext cx="9404723" cy="1400530"/>
          </a:xfrm>
        </p:spPr>
        <p:txBody>
          <a:bodyPr/>
          <a:lstStyle/>
          <a:p>
            <a:r>
              <a:rPr lang="sv-SE" dirty="0" smtClean="0"/>
              <a:t>Bakgrund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2008  utfördes en screening  av kognitiva förmågor på patienter över 60 år på  en medicinavdelning Malmö Allmänna sjukhus.</a:t>
            </a:r>
          </a:p>
          <a:p>
            <a:r>
              <a:rPr lang="sv-SE" dirty="0" smtClean="0"/>
              <a:t>63 % hade en kognitiv svikt som ej var känd tidigare</a:t>
            </a:r>
          </a:p>
          <a:p>
            <a:r>
              <a:rPr lang="sv-SE" dirty="0" smtClean="0"/>
              <a:t>Konsumerade fler vårddagar</a:t>
            </a:r>
          </a:p>
          <a:p>
            <a:r>
              <a:rPr lang="sv-SE" dirty="0" smtClean="0"/>
              <a:t>Fler vårdplaneringar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429395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312" y="409856"/>
            <a:ext cx="9404723" cy="1400530"/>
          </a:xfrm>
        </p:spPr>
        <p:txBody>
          <a:bodyPr/>
          <a:lstStyle/>
          <a:p>
            <a:r>
              <a:rPr lang="sv-SE" dirty="0" smtClean="0"/>
              <a:t>Produktmål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Öka kunskapen och skapa rutiner omkring utredning,  behandling och uppföljning av patienter med demenssjukdom.</a:t>
            </a:r>
          </a:p>
          <a:p>
            <a:r>
              <a:rPr lang="sv-SE" dirty="0" smtClean="0"/>
              <a:t>Skapande av fungerande nätverk på hemortsvårdcentralen kring demensfrågor</a:t>
            </a:r>
          </a:p>
          <a:p>
            <a:r>
              <a:rPr lang="sv-SE" dirty="0" smtClean="0"/>
              <a:t>Öka kunskapen för att fånga/identifiera kognitiv svikt som orsak till högfrekventa besökare på akuten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858376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312" y="427318"/>
            <a:ext cx="9404723" cy="1400530"/>
          </a:xfrm>
        </p:spPr>
        <p:txBody>
          <a:bodyPr/>
          <a:lstStyle/>
          <a:p>
            <a:r>
              <a:rPr lang="sv-SE" dirty="0" smtClean="0"/>
              <a:t>Effektmål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Minska antalet patienter över 60 år med många oplanerade besök </a:t>
            </a:r>
            <a:r>
              <a:rPr lang="sv-SE" dirty="0" err="1" smtClean="0"/>
              <a:t>pga</a:t>
            </a:r>
            <a:r>
              <a:rPr lang="sv-SE" dirty="0" smtClean="0"/>
              <a:t> av odiagnostiserad kognitiv svikt.</a:t>
            </a:r>
          </a:p>
          <a:p>
            <a:r>
              <a:rPr lang="sv-SE" dirty="0" smtClean="0"/>
              <a:t>Alla patienter där vårdgivaren misstänker kognitiv svikt skall erbjudas screening med MMT</a:t>
            </a:r>
          </a:p>
          <a:p>
            <a:r>
              <a:rPr lang="sv-SE" dirty="0" smtClean="0"/>
              <a:t>Alla patienter som utreds skall få diagnos och vårdplan skall upprättas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773655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312" y="427318"/>
            <a:ext cx="9404723" cy="1400530"/>
          </a:xfrm>
        </p:spPr>
        <p:txBody>
          <a:bodyPr/>
          <a:lstStyle/>
          <a:p>
            <a:r>
              <a:rPr lang="sv-SE" dirty="0" smtClean="0"/>
              <a:t>Metod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Screening av journaler hos patienter äldre än 60 år med mer än 2 besök per kvartal</a:t>
            </a:r>
          </a:p>
          <a:p>
            <a:r>
              <a:rPr lang="sv-SE" dirty="0" smtClean="0"/>
              <a:t>Sortera ut de där man i journalen kan ana att kognitiv svikt föreligger</a:t>
            </a:r>
          </a:p>
          <a:p>
            <a:r>
              <a:rPr lang="sv-SE" dirty="0" smtClean="0"/>
              <a:t>Handleda vårdcentralens arbetsterapeut att göra en strukturerad bedömning</a:t>
            </a:r>
          </a:p>
          <a:p>
            <a:r>
              <a:rPr lang="sv-SE" dirty="0" smtClean="0"/>
              <a:t>Implementera ett strukturerat arbetssätt för alla vårdgivare omkring patienter med demenssjukdom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7754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312" y="414618"/>
            <a:ext cx="9404723" cy="1400530"/>
          </a:xfrm>
        </p:spPr>
        <p:txBody>
          <a:bodyPr/>
          <a:lstStyle/>
          <a:p>
            <a:r>
              <a:rPr lang="sv-SE" dirty="0" smtClean="0"/>
              <a:t>Bedömda patienter vid 6 vårdcentraler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Flera hundra journaler granskades vid </a:t>
            </a:r>
            <a:r>
              <a:rPr lang="sv-SE" dirty="0" err="1" smtClean="0"/>
              <a:t>vc</a:t>
            </a:r>
            <a:r>
              <a:rPr lang="sv-SE" dirty="0" smtClean="0"/>
              <a:t> 1</a:t>
            </a:r>
          </a:p>
          <a:p>
            <a:r>
              <a:rPr lang="sv-SE" dirty="0" smtClean="0"/>
              <a:t>Av dessa bedömdes 35 </a:t>
            </a:r>
            <a:r>
              <a:rPr lang="sv-SE" dirty="0" err="1" smtClean="0"/>
              <a:t>st</a:t>
            </a:r>
            <a:r>
              <a:rPr lang="sv-SE" dirty="0" smtClean="0"/>
              <a:t>, ytterligare ca 50 </a:t>
            </a:r>
            <a:r>
              <a:rPr lang="sv-SE" dirty="0" err="1" smtClean="0"/>
              <a:t>st</a:t>
            </a:r>
            <a:r>
              <a:rPr lang="sv-SE" dirty="0" smtClean="0"/>
              <a:t> identifierades för senare åtgärd </a:t>
            </a:r>
          </a:p>
          <a:p>
            <a:r>
              <a:rPr lang="sv-SE" dirty="0" smtClean="0"/>
              <a:t>Totalt 81 </a:t>
            </a:r>
            <a:r>
              <a:rPr lang="sv-SE" dirty="0" err="1" smtClean="0"/>
              <a:t>st</a:t>
            </a:r>
            <a:r>
              <a:rPr lang="sv-SE" dirty="0" smtClean="0"/>
              <a:t> </a:t>
            </a:r>
            <a:r>
              <a:rPr lang="sv-SE" dirty="0" err="1" smtClean="0"/>
              <a:t>bedömnda</a:t>
            </a:r>
            <a:r>
              <a:rPr lang="sv-SE" dirty="0" smtClean="0"/>
              <a:t> vid 5 </a:t>
            </a:r>
            <a:r>
              <a:rPr lang="sv-SE" dirty="0" err="1" smtClean="0"/>
              <a:t>vc</a:t>
            </a:r>
            <a:endParaRPr lang="sv-SE" dirty="0" smtClean="0"/>
          </a:p>
          <a:p>
            <a:r>
              <a:rPr lang="sv-SE" dirty="0" smtClean="0"/>
              <a:t>Av dessa var 28 </a:t>
            </a:r>
            <a:r>
              <a:rPr lang="sv-SE" dirty="0" err="1" smtClean="0"/>
              <a:t>st</a:t>
            </a:r>
            <a:r>
              <a:rPr lang="sv-SE" dirty="0" smtClean="0"/>
              <a:t> tidigare screenade med MMT</a:t>
            </a:r>
          </a:p>
          <a:p>
            <a:r>
              <a:rPr lang="sv-SE" dirty="0" smtClean="0"/>
              <a:t>4 hade fått diagnos och behandling</a:t>
            </a:r>
          </a:p>
          <a:p>
            <a:endParaRPr lang="sv-SE" dirty="0" smtClean="0"/>
          </a:p>
          <a:p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182938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312" y="409855"/>
            <a:ext cx="9404723" cy="1400530"/>
          </a:xfrm>
        </p:spPr>
        <p:txBody>
          <a:bodyPr/>
          <a:lstStyle/>
          <a:p>
            <a:r>
              <a:rPr lang="sv-SE" dirty="0" smtClean="0"/>
              <a:t>Vårdkonsumtion utan napp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err="1" smtClean="0"/>
              <a:t>Kv</a:t>
            </a:r>
            <a:r>
              <a:rPr lang="sv-SE" dirty="0" smtClean="0"/>
              <a:t> -46  (under 6 mån)  163 622 kr före diagnos 3645 kr  efter </a:t>
            </a:r>
          </a:p>
          <a:p>
            <a:r>
              <a:rPr lang="sv-SE" dirty="0" err="1" smtClean="0"/>
              <a:t>Kv</a:t>
            </a:r>
            <a:r>
              <a:rPr lang="sv-SE" dirty="0" smtClean="0"/>
              <a:t> -41  (under 1 år)       143 826 kr </a:t>
            </a:r>
          </a:p>
          <a:p>
            <a:r>
              <a:rPr lang="sv-SE" dirty="0" err="1" smtClean="0"/>
              <a:t>Kv</a:t>
            </a:r>
            <a:r>
              <a:rPr lang="sv-SE" dirty="0" smtClean="0"/>
              <a:t> -23  (under 1 år)         44 682 kr </a:t>
            </a:r>
          </a:p>
          <a:p>
            <a:r>
              <a:rPr lang="sv-SE" dirty="0" err="1" smtClean="0"/>
              <a:t>Kv</a:t>
            </a:r>
            <a:r>
              <a:rPr lang="sv-SE" dirty="0" smtClean="0"/>
              <a:t> -22  (under 1 år)         39 439 kr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375229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103312" y="452718"/>
            <a:ext cx="9404723" cy="1400530"/>
          </a:xfrm>
        </p:spPr>
        <p:txBody>
          <a:bodyPr/>
          <a:lstStyle/>
          <a:p>
            <a:r>
              <a:rPr lang="sv-SE" dirty="0" smtClean="0"/>
              <a:t>Mångbesökare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Vårdcentralen där det ej fanns någon med odiagnostiserad kognitiv svikt hade 22% mångbesökare jmf med övriga som hade 38-42% mångbesökare. </a:t>
            </a:r>
          </a:p>
          <a:p>
            <a:r>
              <a:rPr lang="sv-SE" dirty="0" smtClean="0"/>
              <a:t>Vårdcentral  2 halverade antalet vårdplaneringar vid uppföljning</a:t>
            </a:r>
          </a:p>
          <a:p>
            <a:r>
              <a:rPr lang="sv-SE" dirty="0" smtClean="0"/>
              <a:t>Ledningen vid vårdcentral 3 och 4 ej speciellt intresserade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97186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Vad hände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 smtClean="0"/>
              <a:t>Vid Vårdcentral 1 gjordes fina bedömningar av arbetsterapeuten men man tog bort alla väntelistor, flera ordinarie läkare slutade</a:t>
            </a:r>
          </a:p>
          <a:p>
            <a:r>
              <a:rPr lang="sv-SE" dirty="0" smtClean="0"/>
              <a:t>Vårdcentral 5 startade egen </a:t>
            </a:r>
            <a:r>
              <a:rPr lang="sv-SE" dirty="0" err="1" smtClean="0"/>
              <a:t>sköterske</a:t>
            </a:r>
            <a:r>
              <a:rPr lang="sv-SE" dirty="0" smtClean="0"/>
              <a:t>/arbetsterapeutledd minnesmottagning</a:t>
            </a:r>
          </a:p>
          <a:p>
            <a:r>
              <a:rPr lang="sv-SE" dirty="0" smtClean="0"/>
              <a:t>Pengarna slut: Ingen uppföljning kunde göras</a:t>
            </a:r>
          </a:p>
          <a:p>
            <a:r>
              <a:rPr lang="sv-SE" dirty="0" smtClean="0"/>
              <a:t>Bristande intresse i primärvårdsstaben att fullfölja projektet</a:t>
            </a:r>
          </a:p>
          <a:p>
            <a:r>
              <a:rPr lang="sv-SE" dirty="0" smtClean="0"/>
              <a:t>Projektledaren halkade efter i löneökningar på hemvårdscentralen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7767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on">
  <a:themeElements>
    <a:clrScheme name="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155</TotalTime>
  <Words>475</Words>
  <Application>Microsoft Office PowerPoint</Application>
  <PresentationFormat>Bredbild</PresentationFormat>
  <Paragraphs>53</Paragraphs>
  <Slides>11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11</vt:i4>
      </vt:variant>
    </vt:vector>
  </HeadingPairs>
  <TitlesOfParts>
    <vt:vector size="15" baseType="lpstr">
      <vt:lpstr>Arial</vt:lpstr>
      <vt:lpstr>Century Gothic</vt:lpstr>
      <vt:lpstr>Wingdings 3</vt:lpstr>
      <vt:lpstr>Jon</vt:lpstr>
      <vt:lpstr>Rätt insats, i rätt tid vid kognitiv svikt </vt:lpstr>
      <vt:lpstr>Bakgrund</vt:lpstr>
      <vt:lpstr>Produktmål</vt:lpstr>
      <vt:lpstr>Effektmål</vt:lpstr>
      <vt:lpstr>Metod</vt:lpstr>
      <vt:lpstr>Bedömda patienter vid 6 vårdcentraler</vt:lpstr>
      <vt:lpstr>Vårdkonsumtion utan napp</vt:lpstr>
      <vt:lpstr>Mångbesökare</vt:lpstr>
      <vt:lpstr>Vad hände</vt:lpstr>
      <vt:lpstr>Hinder</vt:lpstr>
      <vt:lpstr>Vad saknades?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Rätt insats, i rätt tid vid kognitiv svikt</dc:title>
  <dc:creator>Stellan Båtsman</dc:creator>
  <cp:lastModifiedBy>Stellan Båtsman</cp:lastModifiedBy>
  <cp:revision>17</cp:revision>
  <dcterms:created xsi:type="dcterms:W3CDTF">2015-09-28T17:56:44Z</dcterms:created>
  <dcterms:modified xsi:type="dcterms:W3CDTF">2015-09-30T05:07:39Z</dcterms:modified>
</cp:coreProperties>
</file>