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9" r:id="rId4"/>
    <p:sldId id="258" r:id="rId5"/>
    <p:sldId id="267" r:id="rId6"/>
    <p:sldId id="274" r:id="rId7"/>
    <p:sldId id="260" r:id="rId8"/>
    <p:sldId id="263" r:id="rId9"/>
    <p:sldId id="264" r:id="rId10"/>
    <p:sldId id="273" r:id="rId11"/>
    <p:sldId id="275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6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6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4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3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08T19:20:20.019"/>
    </inkml:context>
    <inkml:brush xml:id="br0">
      <inkml:brushProperty name="width" value="0.05" units="cm"/>
      <inkml:brushProperty name="height" value="0.05" units="cm"/>
      <inkml:brushProperty name="color" value="#5B9BD5"/>
      <inkml:brushProperty name="ignorePressure" value="1"/>
    </inkml:brush>
  </inkml:definitions>
  <inkml:trace contextRef="#ctx0" brushRef="#br0">16412 3583,'0'0,"0"0,0 0,0 0,19-18,23-10,0 2,2 3,1 2,13-4,-17 7,762-306,-623 254,826-300,631-129,-1428 447,2 8,2 11,0 8,3 9,47 11,40 18,-1 14,160 39,590 148,-773-152,745 183,-613-125,177 86,-126-15,-9 20,-9 20,382 270,-396-206,224 213,-420-306,-9 12,-11 9,61 92,-214-240,354 415,242 248,-372-411,-167-189,-6 6,-6 4,-7 5,33 76,-93-155,121 215,101 159,-208-353,62 123,-8 15,-4-13,-72-147,-20-41,3-1,9 13,-18-36,1 1,1-1,0 0,2 1,-5-4,0-2,-1 1,2 0,-2 1,0-1,0 1,1 0,-2 0,0-1,0 2,0-1,0 0,-1 1,1-1,-1 0,-1 1,2-1,-6 73,26-57,-16-16,-6-4,1 1,-1-1,1 0,-1 0,1 0,-1 0,1 0,-1 0,0 0,0 1,1-1,-1 0,0 0,0 0,0 1,0-1,-1 2,1-3,0 1,0 0,0 0,0 0,0 0,0 0,0 0,0 0,1 0,-1 0,0-1,0 2,1-1,-1 0,2 0,-2 0,6 4,0 2,0-1,-1 0,0 1,1 0,-2 1,0-2,0 2,0 0,0 1,0 0,0 1,2-1,-1 0,5 5,-5-7,0 2,0-1,-1 0,0 1,0 0,0 2,18 52,3-2,1 0,15 18,-28-53,6 14,-2 2,-2 1,7 35,24 137,-27-118,95 422,-76-354,-2-6,8-2,51 120,44 86,-101-285,-22-46,-2 0,-1 2,5 20,-4 0,-2 1,-2 0,-2 12,28 258,-14-206,-9-54,0 26,1 61,62 484,-22-207,-28-191,10 125,-26-236,-8 119,-3-134,1-106</inkml:trace>
  <inkml:trace contextRef="#ctx0" brushRef="#br0" timeOffset="1">16471 4726,'86'31,"82"49,98 66,151 114,192 106,81-39,-407-199,857 433,-989-478,64 53,-133-79,-2 5,-3 3,15 21,40 48,201 191,701 588,-350-297,-536-477,86 87,-10 10,-9 13,27 67,40 93,1 27,193 406,-176-271,35 102,-34 18,-193-423,34 90,-92-214,15 80,89 280,-39-147,-106-324,25 95,-29-104,-2-2,-1 1,-1 1,-1 16,-1-3,1-37</inkml:trace>
  <inkml:trace contextRef="#ctx0" brushRef="#br0" timeOffset="2">14966 5419,'1'3,"2"0,-2 0,1 0,-1 0,1 0,0 0,0-1,3 2,-4-3,24 29,-12-16,0 1,7 13,-2 2,-2 1,-1 0,-2 1,0 0,4 24,8 50,0 16,-3-6,67 343,-5-22,8 37,-7-26,-52-275,-8 2,-7 0,-8 2,-9 41,-76 1343,57-1242,-22 186,-98 467,-37 167,-6 85,109-744,45-283,9 2,10 7,-7 49,4-110,7 14,4-57,0-102</inkml:trace>
  <inkml:trace contextRef="#ctx0" brushRef="#br0" timeOffset="3">12558 4576,'0'0,"0"0,0 0,0 0,0 0,-2 0,-1 0,0 0,0 1,1-1,-1 1,1 0,0 0,-3 0,-207 96,39-16,-524 248,357-138,243-129,5 3,-37 35,-172 182,16 15,247-256,-352 410,240-270,-36 49,10 8,-120 221,18 33,22 12,-170 489,90-89,25 11,162-462,-68 222,89-173,10 75,34-219,-5 22,79-291,3 1,5-2,6 54,-1-8,-3-62,0-73</inkml:trace>
  <inkml:trace contextRef="#ctx0" brushRef="#br0" timeOffset="4">13281 3943,'0'0,"0"-6,0-22,-1-53,-3-13,1 66,-2-1,0 1,-1-1,-3 2,-1-4,-24-49,-2 1,-5 2,-1 2,-5 2,-47-56,-51-46,-107-97,-250-233,-30 27,348 334,-5 8,-141-74,230 156,0 6,-2 3,-2 6,-24-3,-81-14,-147-19,-44 13,-2 19,-181 11,-113 42,5 46,308-6,2 16,3 17,-198 78,264-54,-101 58,-294 156,644-291,-431 211,-327 221,463-232,10 17,-294 270,476-362,6 6,-134 178,225-252,-3-5,-21 14,31-33,28-28,-2 0,-22 14,43-41,11-7,8-6,-4 5</inkml:trace>
  <inkml:trace contextRef="#ctx0" brushRef="#br0" timeOffset="5">22734 2077,'0'0,"0"0,0 0,0 0,0 0,0 0,0 6,-2 61,-4 1,-2-2,-3 0,-8 18,-79 257,94-328,-218 592,-32-12,244-570,-265 574,127-278,98-205,-37 75,70-156,-2-1,-1-1,-2-1,-14 14,-45 45,-32 37,90-98,1 1,2 1,-10 23,-3 17,3 1,-6 31,9-24,-38 74,8-35,4 4,4 6,47-117,0-1,0 2,0-2,1 1,1 2,-5 23,4-31,-1 2,0-2,0 0,0 0,0 0,-2 0,2 0,-1-1,-2 3,-17 26,6 7,12-25,-1 0,-2 0,1 0,-1-2,-1 1,0-1,-1 1,-2-1,-14 12,-12 9,35-30,0-1,0 0,0 2,1-2,-1 1,0-1,1 1,-1 1,1-1,0 0,0-1,0 3,-13-5,0 0</inkml:trace>
  <inkml:trace contextRef="#ctx0" brushRef="#br0" timeOffset="6">26948 3251,'0'0,"0"0,0 0,0 0,0 0,-6 14,-131 191,-64 143,172-298,-513 994,127-233,-45-28,310-566,-68 66,-184 189,395-462,-246 251,6-5,235-242,-63 72,-3-4,-26 18,62-63,4 2,-1 2,-10 18,35-42,-1-1,-1-1,0 0,-1-1,0 0,-1-2,-4 1,19-11,0 0,1 2,0-2,-1 0,1 1,1-1,-1 1,0 1,-11 13,-3-1,9-11,2 1,-1 0,0-1,0-1,-4 3,-4 8,13-14,1 0,-1 0,0 1,0-1,0 0,0 0,0 0,-1 0,1 0,0 1,0-1,-2 0,2-1,0 1,-1-1,1 1,-1 0,2-2,0 1</inkml:trace>
  <inkml:trace contextRef="#ctx0" brushRef="#br0" timeOffset="7">31042 6382,'-13'17,"-7"10,-2-3,-17 15,17-17,-1 1,3 2,-8 10,-58 100,6 2,-43 104,-129 279,-72 71,47-133,144-256,-41 36,-208 212,244-308,-151 120,-207 136,-56 4,-58 21,123-127,302-188,122-73,30-17,0 1,-16 14,35-24,14-9</inkml:trace>
  <inkml:trace contextRef="#ctx0" brushRef="#br0" timeOffset="8">33421 10386,'0'0,"0"0,0 0,0 0,-1 13,-2-8,-1 1,1-1,-1 0,0 1,-1-2,1 1,0-1,-2 1,2-1,-1-1,0 1,-2 0,-13 12,-105 89,-211 184,-139 166,28-26,-454 374,305-331,333-284,-102 47,232-162,-1-4,-4-8,-1-4,-4-8,-99 20,-583 167,708-195,3 3,0 5,-71 46,70-28,-14 7,-40 12,169-85,-49 18,45-18,1 0,-2 0,1 0,0-1,-1 0,1 1,0-1,1 0,-2-1,1 1,-1-1,-4-1,2 1,-2 0,1 1,-1 0,-1 0,-3 0,-16 0</inkml:trace>
  <inkml:trace contextRef="#ctx0" brushRef="#br0" timeOffset="9">15690 8519,'2'-1,"1"1,-1 0,1-1,-1 1,2 0,-1 0,-1 1,1-1,0 0,7 1,50-3,20-5,16-2,102-1,170-13,-190 5,14-10,33-16,-2-12,-2-8,118-55,732-340,-1026 439,243-111,356-152,-608 268,384-162,-346 140,-2-3,-2-4,0-2,28-28,-94 71,0 0,-1 0,2 0,-2-1,0 1,0-2,0 2,1-1,-2 0,0-1,0 1,0 0,0 0,0-2,1-2,-3 3</inkml:trace>
  <inkml:trace contextRef="#ctx0" brushRef="#br0" timeOffset="10">15629 11470,'52'-2,"0"-4,32-5,-2-1,833-122,-6-57,-255 19,-9-38,188-129,-528 211,-5-4,82-56,163-74,-172 88,-230 105,324-165,-415 206,0-2,-3-3,35-30,-81 60,1-1,1 1,-2 0,0-1,0 0,0 0,1 0,-1 1,-1-2,1 1,-1-1,0 0,-4 2,2 3</inkml:trace>
  <inkml:trace contextRef="#ctx0" brushRef="#br0" timeOffset="11">15148 14118,'0'0,"0"0,0 0,0 0,0 0,0 0,0 0,1 0,18 1,0 2,0-1,9 3,23 4,337 31,-219-20,0 8,6 9,-64-13,-17-6,4-5,86 2,-142-15</inkml:trace>
  <inkml:trace contextRef="#ctx0" brushRef="#br0" timeOffset="12">19001 14269,'2'1,"-1"-1,1 0,-1 0,1 1,-1-1,1 1,-1-1,1 1,0 0,0 0,-1-1,0 1,11 5,27 6,0 0,2-3,20 1,125 11,-80-16,0-4,-1-4,1-6,-2-2,1-8,-2-2,60-23,-45 2,-1-6,85-50,50-23,264-84,-39 16,501-258,-804 351,2-11,73-43,477-254,-287 137,-401 243,26-14,2 1,1 4,1 3,42-11,-82 32</inkml:trace>
  <inkml:trace contextRef="#ctx0" brushRef="#br0" timeOffset="13">19452 16256,'19'0,"1117"-29,-755 5,899-44,-577 30,-515 18,1-9,125-38,-47-9,208-92,14-13,143-58,-506 182,96-62,107-84,-252 151,5 5,58-25,-109 59</inkml:trace>
  <inkml:trace contextRef="#ctx0" brushRef="#br0" timeOffset="14">9187 6593,'0'0,"13"6,132 147,-75-92,3-4,53 33,165 90,-247-154,598 325,21-35,-438-213,399 175,-404-191,206 50,-18-33,5-18,371 26,-231-85,0-30,-136 0,-393 3</inkml:trace>
  <inkml:trace contextRef="#ctx0" brushRef="#br0" timeOffset="15">7772 10356,'0'0,"13"12,-7-6,1 0,1-1,-1 0,1 0,-1-1,1-1,0 1,1 0,5 0,20 5,30 4,-60-12,313 46,-79-14,265 55,325 105,-516-92,78 47,173 60,-428-168,1-6,138 14,-73-26,155-3,601-23,-345-1,-354 6,507-15,-612-1,85-21,148-45,-327 67,30-9,-48 10,1 2,2 3,-33 6,1-1,0 3,1-1,-2 1,1 1,0 0,1 1,-2 1,4 0,10 5</inkml:trace>
  <inkml:trace contextRef="#ctx0" brushRef="#br0" timeOffset="16">6899 13005,'0'0,"0"0,0 0,1 1,72 31,1-4,1-3,29 4,-55-15,320 89,577 182,-910-272,696 227,184-12,-323-85,-158-38,277 23,-509-104,0-8,2-8,-1-10,148-23,-58-14,32-5,-192 31,62 6,421 10,-596-3</inkml:trace>
  <inkml:trace contextRef="#ctx0" brushRef="#br0" timeOffset="17">7862 0,'0'18,"-2"70,-14 79,-23 87,30-205,-2 20,-88 529,23 4,54-318,13 38,12-118,29 199,-7-232,9-1,6-2,8-2,6-1,8-3,7-3,6-5,95 143,126 149,227 249,-518-688,179 216,-121-153,2-4,10 2,-42-38,-8-6,1-2,2-1,27 18,-54-39,0 0,0 1,-1-1,1 1,0-1,-1 1,1-1,1 1,-2-1,1 1,-1 0,1-1,-1 1,1 0,-1-1,1 1,-1 0,0 1,1-2,-1 1,0 0,0 0,0 0,1 0,-1 5</inkml:trace>
  <inkml:trace contextRef="#ctx0" brushRef="#br0" timeOffset="18">3196 1806,'0'0,"0"2,0 16,-2-1,-1 1,-1 7,-5 32,2 59,6-1,11 88,41 226,8-94,14-3,16-4,118 286,-150-463,390 1056,-146-374,29-13,-242-630,101 158,139 156,-275-427,480 665,-427-604,97 127,51 33,-158-202,99 75,-84-77,47 54,-66-51,-73-77</inkml:trace>
  <inkml:trace contextRef="#ctx0" brushRef="#br0" timeOffset="19">215 3914,'0'0,"2"15,290 1397,25-133,-176-806,143 304,86 74,23-8,-56-119,-278-597,257 556,24-11,38-24,-213-404,111 121,-173-243,7-6,71 58,31 5,20 1,33 29,-9 11,102 125,-274-261,132 140,-140-146,58 45,-100-94,-25-20,-1-2,2 1,-2-2,3 1,-1-2,0 0,1 1,0-2,-1 0,8 3,-10-6</inkml:trace>
  <inkml:trace contextRef="#ctx0" brushRef="#br0" timeOffset="20">1570 11982,'0'0,"0"0,0 0,0 0,0-2,1-24,1 2,3-1,3-22,1 2,171-811,-103 570,112-269,-41 205,15 8,64-80,10 28,206-249,-51 131,23 18,20 18,165-116,185-79,-435 408,140-69,-45 64,-241 158,53-13,-72 47,3 9,3 7,2 9,187-23,-36 10,0-15,-2 7,-248 58,1 3,63 4,-129 6,0-1,-2-3,4-1,-3 1,-1 1,1 1,12 1,-25 2,-1-1,0-1,10-2,-7 0,21-2</inkml:trace>
  <inkml:trace contextRef="#ctx0" brushRef="#br0" timeOffset="21">13973 4938,'-19'18,"-49"54,3 4,3 2,4 3,4 2,-30 63,-145 299,21 8,-135 438,-86 475,265-823,-7 53,-90 594,170-624,-27 154,22-133,24 4,21 122,44 332,26-691,21 59,-37-383,-8-34,-2 2</inkml:trace>
  <inkml:trace contextRef="#ctx0" brushRef="#br0" timeOffset="22">16983 4125,'30'13,"0"-2,0 0,1-2,27 4,21 7,583 169,22 9,-222-78,292 84,-522-127,96 51,217 115,-301-131,1610 688,-959-410,-23 52,186 186,-676-372,233 209,-4 69,8 58,-274-235,47 90,275 415,-516-654,512 676,-273-388,-274-334,-8 6,7 30,89 205,81 249,-271-618,0 5,2-1,2-2,0 1,19 21,-32-50,-4-8</inkml:trace>
  <inkml:trace contextRef="#ctx0" brushRef="#br0" timeOffset="23">15449 5238,'11'20,"18"13,2-1,1-2,15 10,112 82,-93-73,494 355,341 268,-643-451,-10 11,-10 10,-12 11,-5 17,70 123,26 78,234 430,-544-891,288 468,74 126,-227-350,43 119,63 228,68 148,-119-348,37 77,-23 12,-3 80,27 70,-123-370,13 36,-115-278,-2-1,-3 1,0 0,-1 0,-1 1,-1 18,-1-25,22 199,-17-167,5 24,-4-39,-2 0,-2 0,-1 29,-3-59,1-3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C261E-49E6-4EEB-BB4A-DDFCB55886F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3968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0348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 och u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je"/>
          <p:cNvSpPr/>
          <p:nvPr/>
        </p:nvSpPr>
        <p:spPr>
          <a:xfrm>
            <a:off x="508000" y="6591300"/>
            <a:ext cx="1199945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Linje"/>
          <p:cNvSpPr/>
          <p:nvPr/>
        </p:nvSpPr>
        <p:spPr>
          <a:xfrm>
            <a:off x="508000" y="4089400"/>
            <a:ext cx="12000019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Linje"/>
          <p:cNvSpPr/>
          <p:nvPr/>
        </p:nvSpPr>
        <p:spPr>
          <a:xfrm flipV="1">
            <a:off x="7994302" y="45262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" name="Lorem Ipsum Dolor"/>
          <p:cNvSpPr txBox="1">
            <a:spLocks noGrp="1"/>
          </p:cNvSpPr>
          <p:nvPr>
            <p:ph type="body" sz="quarter" idx="13"/>
          </p:nvPr>
        </p:nvSpPr>
        <p:spPr>
          <a:xfrm>
            <a:off x="508000" y="35052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</a:lstStyle>
          <a:p>
            <a:r>
              <a:t>Lorem Ipsum Dolor</a:t>
            </a:r>
          </a:p>
        </p:txBody>
      </p:sp>
      <p:sp>
        <p:nvSpPr>
          <p:cNvPr id="17" name="Titeltext"/>
          <p:cNvSpPr txBox="1">
            <a:spLocks noGrp="1"/>
          </p:cNvSpPr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Titeltext</a:t>
            </a:r>
          </a:p>
        </p:txBody>
      </p:sp>
      <p:sp>
        <p:nvSpPr>
          <p:cNvPr id="18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9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SFAM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12506" y="9258300"/>
            <a:ext cx="367088" cy="379591"/>
          </a:xfrm>
        </p:spPr>
        <p:txBody>
          <a:bodyPr/>
          <a:lstStyle/>
          <a:p>
            <a:fld id="{D5F76440-F026-488D-B7A8-85C1CA476F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9805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Horisontel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inje"/>
          <p:cNvSpPr/>
          <p:nvPr/>
        </p:nvSpPr>
        <p:spPr>
          <a:xfrm flipV="1">
            <a:off x="7994302" y="70535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" name="Linje"/>
          <p:cNvSpPr/>
          <p:nvPr/>
        </p:nvSpPr>
        <p:spPr>
          <a:xfrm>
            <a:off x="508000" y="9131300"/>
            <a:ext cx="1199945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" name="Linje"/>
          <p:cNvSpPr/>
          <p:nvPr/>
        </p:nvSpPr>
        <p:spPr>
          <a:xfrm>
            <a:off x="508000" y="6629400"/>
            <a:ext cx="12000019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9" name="Linje"/>
          <p:cNvSpPr/>
          <p:nvPr/>
        </p:nvSpPr>
        <p:spPr>
          <a:xfrm flipV="1">
            <a:off x="7994302" y="70535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" name="Lorem Ipsum Dolor"/>
          <p:cNvSpPr txBox="1">
            <a:spLocks noGrp="1"/>
          </p:cNvSpPr>
          <p:nvPr>
            <p:ph type="body" sz="quarter" idx="13"/>
          </p:nvPr>
        </p:nvSpPr>
        <p:spPr>
          <a:xfrm>
            <a:off x="508000" y="60960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</a:lstStyle>
          <a:p>
            <a:r>
              <a:t>Lorem Ipsum Dolor</a:t>
            </a:r>
          </a:p>
        </p:txBody>
      </p:sp>
      <p:sp>
        <p:nvSpPr>
          <p:cNvPr id="31" name="Bild"/>
          <p:cNvSpPr>
            <a:spLocks noGrp="1"/>
          </p:cNvSpPr>
          <p:nvPr>
            <p:ph type="pic" idx="14"/>
          </p:nvPr>
        </p:nvSpPr>
        <p:spPr>
          <a:xfrm>
            <a:off x="584200" y="558800"/>
            <a:ext cx="11823700" cy="7086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2" name="Titeltext"/>
          <p:cNvSpPr txBox="1">
            <a:spLocks noGrp="1"/>
          </p:cNvSpPr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Titeltext</a:t>
            </a:r>
          </a:p>
        </p:txBody>
      </p:sp>
      <p:sp>
        <p:nvSpPr>
          <p:cNvPr id="33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34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je"/>
          <p:cNvSpPr/>
          <p:nvPr/>
        </p:nvSpPr>
        <p:spPr>
          <a:xfrm>
            <a:off x="508000" y="4876800"/>
            <a:ext cx="56763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0" name="Linje"/>
          <p:cNvSpPr/>
          <p:nvPr/>
        </p:nvSpPr>
        <p:spPr>
          <a:xfrm>
            <a:off x="508000" y="2768600"/>
            <a:ext cx="5676316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1" name="Lorem Ipsum Dolor"/>
          <p:cNvSpPr txBox="1">
            <a:spLocks noGrp="1"/>
          </p:cNvSpPr>
          <p:nvPr>
            <p:ph type="body" sz="quarter" idx="13"/>
          </p:nvPr>
        </p:nvSpPr>
        <p:spPr>
          <a:xfrm>
            <a:off x="508000" y="2171700"/>
            <a:ext cx="5676900" cy="508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</a:lstStyle>
          <a:p>
            <a:r>
              <a:t>Lorem Ipsum Dolor</a:t>
            </a:r>
          </a:p>
        </p:txBody>
      </p:sp>
      <p:sp>
        <p:nvSpPr>
          <p:cNvPr id="52" name="Bild"/>
          <p:cNvSpPr>
            <a:spLocks noGrp="1"/>
          </p:cNvSpPr>
          <p:nvPr>
            <p:ph type="pic" sz="half" idx="14"/>
          </p:nvPr>
        </p:nvSpPr>
        <p:spPr>
          <a:xfrm>
            <a:off x="6704698" y="590550"/>
            <a:ext cx="5806884" cy="8509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3" name="Titeltext"/>
          <p:cNvSpPr txBox="1">
            <a:spLocks noGrp="1"/>
          </p:cNvSpPr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r>
              <a:t>Titeltext</a:t>
            </a:r>
          </a:p>
        </p:txBody>
      </p:sp>
      <p:sp>
        <p:nvSpPr>
          <p:cNvPr id="54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55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och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71" name="Brödtext nivå et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72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r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Bild"/>
          <p:cNvSpPr>
            <a:spLocks noGrp="1"/>
          </p:cNvSpPr>
          <p:nvPr>
            <p:ph type="pic" sz="half" idx="13"/>
          </p:nvPr>
        </p:nvSpPr>
        <p:spPr>
          <a:xfrm>
            <a:off x="6819900" y="1739900"/>
            <a:ext cx="5575300" cy="816965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0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81" name="Brödtext nivå ett…"/>
          <p:cNvSpPr txBox="1">
            <a:spLocks noGrp="1"/>
          </p:cNvSpPr>
          <p:nvPr>
            <p:ph type="body" sz="half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82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90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3 per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Bild"/>
          <p:cNvSpPr>
            <a:spLocks noGrp="1"/>
          </p:cNvSpPr>
          <p:nvPr>
            <p:ph type="pic" sz="half" idx="13"/>
          </p:nvPr>
        </p:nvSpPr>
        <p:spPr>
          <a:xfrm>
            <a:off x="6260986" y="4406900"/>
            <a:ext cx="6697779" cy="4711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Bild"/>
          <p:cNvSpPr>
            <a:spLocks noGrp="1"/>
          </p:cNvSpPr>
          <p:nvPr>
            <p:ph type="pic" sz="quarter" idx="14"/>
          </p:nvPr>
        </p:nvSpPr>
        <p:spPr>
          <a:xfrm>
            <a:off x="6680200" y="635000"/>
            <a:ext cx="5829301" cy="3517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9" name="Bild"/>
          <p:cNvSpPr>
            <a:spLocks noGrp="1"/>
          </p:cNvSpPr>
          <p:nvPr>
            <p:ph type="pic" sz="half" idx="15"/>
          </p:nvPr>
        </p:nvSpPr>
        <p:spPr>
          <a:xfrm>
            <a:off x="482600" y="609600"/>
            <a:ext cx="5728881" cy="8394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0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533400" y="5969000"/>
            <a:ext cx="11938000" cy="609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ClrTx/>
              <a:buSzTx/>
              <a:buFontTx/>
              <a:buNone/>
              <a:defRPr sz="3000" i="1"/>
            </a:lvl1pPr>
          </a:lstStyle>
          <a:p>
            <a:r>
              <a:t>–Johnny Appleseed</a:t>
            </a:r>
          </a:p>
        </p:txBody>
      </p:sp>
      <p:sp>
        <p:nvSpPr>
          <p:cNvPr id="108" name="”Skriv ett citat här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</a:lvl1pPr>
          </a:lstStyle>
          <a:p>
            <a:r>
              <a:t>”Skriv ett citat här.” </a:t>
            </a:r>
          </a:p>
        </p:txBody>
      </p:sp>
      <p:sp>
        <p:nvSpPr>
          <p:cNvPr id="109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je"/>
          <p:cNvSpPr/>
          <p:nvPr/>
        </p:nvSpPr>
        <p:spPr>
          <a:xfrm>
            <a:off x="508000" y="21717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Linje"/>
          <p:cNvSpPr/>
          <p:nvPr/>
        </p:nvSpPr>
        <p:spPr>
          <a:xfrm>
            <a:off x="508000" y="6350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Titeltext"/>
          <p:cNvSpPr txBox="1"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5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6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6324599" y="9258300"/>
            <a:ext cx="342901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4C494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0" r:id="rId9"/>
    <p:sldLayoutId id="2147483661" r:id="rId10"/>
  </p:sldLayoutIdLst>
  <p:transition spd="med"/>
  <p:hf sldNum="0" hdr="0" dt="0"/>
  <p:txStyles>
    <p:titleStyle>
      <a:lvl1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9398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4097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18796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23495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28194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32893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37592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42291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4.jpg"/><Relationship Id="rId3" Type="http://schemas.openxmlformats.org/officeDocument/2006/relationships/image" Target="../media/image9.svg"/><Relationship Id="rId7" Type="http://schemas.openxmlformats.org/officeDocument/2006/relationships/image" Target="../media/image11.png"/><Relationship Id="rId12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11" Type="http://schemas.openxmlformats.org/officeDocument/2006/relationships/image" Target="../media/image3.png"/><Relationship Id="rId5" Type="http://schemas.openxmlformats.org/officeDocument/2006/relationships/customXml" Target="../ink/ink1.xml"/><Relationship Id="rId10" Type="http://schemas.openxmlformats.org/officeDocument/2006/relationships/image" Target="../media/image14.sv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3IWEBie3Wo" TargetMode="External"/><Relationship Id="rId7" Type="http://schemas.openxmlformats.org/officeDocument/2006/relationships/image" Target="../media/image4.jpg"/><Relationship Id="rId2" Type="http://schemas.openxmlformats.org/officeDocument/2006/relationships/hyperlink" Target="https://www.youtube.com/watch?v=NUtMGl22HXU" TargetMode="External"/><Relationship Id="rId1" Type="http://schemas.openxmlformats.org/officeDocument/2006/relationships/slideLayout" Target="../slideLayouts/slideLayout10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8ZCSJUYyzB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Allmänmedicin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Allmänmedicin</a:t>
            </a:r>
          </a:p>
        </p:txBody>
      </p:sp>
      <p:sp>
        <p:nvSpPr>
          <p:cNvPr id="134" name="Vad är det och varför är det viktigt?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Vad är det och varför är det viktigt?</a:t>
            </a:r>
          </a:p>
        </p:txBody>
      </p:sp>
      <p:pic>
        <p:nvPicPr>
          <p:cNvPr id="3" name="Bildobjekt 2" descr="En bild som visar clipart&#10;&#10;Automatiskt genererad beskrivning">
            <a:extLst>
              <a:ext uri="{FF2B5EF4-FFF2-40B4-BE49-F238E27FC236}">
                <a16:creationId xmlns:a16="http://schemas.microsoft.com/office/drawing/2014/main" id="{28DE043D-A338-4C6A-8BEC-876E5E5D823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8686800"/>
            <a:ext cx="2857500" cy="1066800"/>
          </a:xfrm>
          <a:prstGeom prst="rect">
            <a:avLst/>
          </a:prstGeom>
        </p:spPr>
      </p:pic>
      <p:pic>
        <p:nvPicPr>
          <p:cNvPr id="6" name="Bildobjekt 5" descr="En bild som visar clipart&#10;&#10;Automatiskt genererad beskrivning">
            <a:extLst>
              <a:ext uri="{FF2B5EF4-FFF2-40B4-BE49-F238E27FC236}">
                <a16:creationId xmlns:a16="http://schemas.microsoft.com/office/drawing/2014/main" id="{939F79DE-CC1D-4B31-8D9A-E7961A2909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5400" y="8686800"/>
            <a:ext cx="1066800" cy="106680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639531A9-011A-B945-8770-9450D416B92C}"/>
              </a:ext>
            </a:extLst>
          </p:cNvPr>
          <p:cNvSpPr txBox="1"/>
          <p:nvPr/>
        </p:nvSpPr>
        <p:spPr>
          <a:xfrm>
            <a:off x="5376290" y="8984238"/>
            <a:ext cx="225222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2400" b="0" i="0" u="none" strike="noStrike" cap="none" spc="0" normalizeH="0" baseline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November 2019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oln 25">
            <a:extLst>
              <a:ext uri="{FF2B5EF4-FFF2-40B4-BE49-F238E27FC236}">
                <a16:creationId xmlns:a16="http://schemas.microsoft.com/office/drawing/2014/main" id="{03393C8F-811F-448A-A442-F1DD4494BDF3}"/>
              </a:ext>
            </a:extLst>
          </p:cNvPr>
          <p:cNvSpPr/>
          <p:nvPr/>
        </p:nvSpPr>
        <p:spPr>
          <a:xfrm>
            <a:off x="5581227" y="1446784"/>
            <a:ext cx="7000917" cy="4551680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56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3EACFB3-8D92-4E7A-8C35-8C74FBE16883}"/>
              </a:ext>
            </a:extLst>
          </p:cNvPr>
          <p:cNvSpPr txBox="1"/>
          <p:nvPr/>
        </p:nvSpPr>
        <p:spPr>
          <a:xfrm>
            <a:off x="250258" y="3014166"/>
            <a:ext cx="2091605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560" dirty="0"/>
              <a:t>Lab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11D0175D-B5D3-45C3-BEEB-CE5E2B6A83EB}"/>
              </a:ext>
            </a:extLst>
          </p:cNvPr>
          <p:cNvSpPr txBox="1"/>
          <p:nvPr/>
        </p:nvSpPr>
        <p:spPr>
          <a:xfrm>
            <a:off x="760286" y="2443281"/>
            <a:ext cx="2821575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560" dirty="0"/>
              <a:t>Distriktssköterska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C81AF13B-4487-4728-8548-A049EC3B00BD}"/>
              </a:ext>
            </a:extLst>
          </p:cNvPr>
          <p:cNvSpPr txBox="1"/>
          <p:nvPr/>
        </p:nvSpPr>
        <p:spPr>
          <a:xfrm>
            <a:off x="8100907" y="4815290"/>
            <a:ext cx="3094058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560" dirty="0"/>
              <a:t>Försäkringskassan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BEFFC9E-0D1D-4069-BA3D-AE78A0181F13}"/>
              </a:ext>
            </a:extLst>
          </p:cNvPr>
          <p:cNvSpPr txBox="1"/>
          <p:nvPr/>
        </p:nvSpPr>
        <p:spPr>
          <a:xfrm>
            <a:off x="6274816" y="4269613"/>
            <a:ext cx="2091605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560" dirty="0"/>
              <a:t>Arbetsgivare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A91F2334-6D16-441B-A3B9-70B4830B36C6}"/>
              </a:ext>
            </a:extLst>
          </p:cNvPr>
          <p:cNvSpPr txBox="1"/>
          <p:nvPr/>
        </p:nvSpPr>
        <p:spPr>
          <a:xfrm>
            <a:off x="7710759" y="3711053"/>
            <a:ext cx="3236299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560" dirty="0"/>
              <a:t>Arbetsförmedlingen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63416576-D901-42E6-B663-FB56C068B70B}"/>
              </a:ext>
            </a:extLst>
          </p:cNvPr>
          <p:cNvSpPr txBox="1"/>
          <p:nvPr/>
        </p:nvSpPr>
        <p:spPr>
          <a:xfrm>
            <a:off x="7034240" y="3104073"/>
            <a:ext cx="1603925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560" dirty="0"/>
              <a:t>Kommun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6CC8CD99-2EE9-43DB-8BED-35B66AEAF711}"/>
              </a:ext>
            </a:extLst>
          </p:cNvPr>
          <p:cNvSpPr txBox="1"/>
          <p:nvPr/>
        </p:nvSpPr>
        <p:spPr>
          <a:xfrm>
            <a:off x="9564352" y="3014166"/>
            <a:ext cx="2091605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560" dirty="0"/>
              <a:t>Socialtjänst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279CA029-DE73-4DB3-9B62-FD57E731F124}"/>
              </a:ext>
            </a:extLst>
          </p:cNvPr>
          <p:cNvSpPr txBox="1"/>
          <p:nvPr/>
        </p:nvSpPr>
        <p:spPr>
          <a:xfrm>
            <a:off x="8252114" y="2710119"/>
            <a:ext cx="2091605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560" dirty="0"/>
              <a:t>Polis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E8F4D79C-4867-4E0E-AE25-E4C2DE8786F8}"/>
              </a:ext>
            </a:extLst>
          </p:cNvPr>
          <p:cNvSpPr txBox="1"/>
          <p:nvPr/>
        </p:nvSpPr>
        <p:spPr>
          <a:xfrm>
            <a:off x="9437239" y="2045439"/>
            <a:ext cx="2091605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560" dirty="0"/>
              <a:t>Myndigheter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8A915829-06E5-4AF5-A999-8DE0667974BC}"/>
              </a:ext>
            </a:extLst>
          </p:cNvPr>
          <p:cNvSpPr txBox="1"/>
          <p:nvPr/>
        </p:nvSpPr>
        <p:spPr>
          <a:xfrm>
            <a:off x="2542976" y="4492366"/>
            <a:ext cx="2568447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560" dirty="0"/>
              <a:t>Samtalsterapeut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A70FCEFB-7A41-4172-A9BA-716E0EC57D5E}"/>
              </a:ext>
            </a:extLst>
          </p:cNvPr>
          <p:cNvSpPr txBox="1"/>
          <p:nvPr/>
        </p:nvSpPr>
        <p:spPr>
          <a:xfrm>
            <a:off x="996722" y="3797786"/>
            <a:ext cx="2252229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560" dirty="0"/>
              <a:t>Fysioterapeut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14C67D0F-BD12-4C0F-BCDB-CE32D96C41D2}"/>
              </a:ext>
            </a:extLst>
          </p:cNvPr>
          <p:cNvSpPr txBox="1"/>
          <p:nvPr/>
        </p:nvSpPr>
        <p:spPr>
          <a:xfrm>
            <a:off x="699007" y="4816140"/>
            <a:ext cx="2091605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560" dirty="0"/>
              <a:t>Specialist-sköterska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526B91FC-CDE1-44EC-A9E7-E1E3C2AC8CD7}"/>
              </a:ext>
            </a:extLst>
          </p:cNvPr>
          <p:cNvSpPr txBox="1"/>
          <p:nvPr/>
        </p:nvSpPr>
        <p:spPr>
          <a:xfrm>
            <a:off x="393787" y="4295388"/>
            <a:ext cx="2275838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560" dirty="0"/>
              <a:t>Familjecentral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8E5A20FC-2908-40BF-B5E1-B814A2B2AACD}"/>
              </a:ext>
            </a:extLst>
          </p:cNvPr>
          <p:cNvSpPr txBox="1"/>
          <p:nvPr/>
        </p:nvSpPr>
        <p:spPr>
          <a:xfrm>
            <a:off x="2172076" y="2898709"/>
            <a:ext cx="2091605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560" dirty="0"/>
              <a:t>USK-mottagning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F35D5F22-F345-4E84-898B-564498B49520}"/>
              </a:ext>
            </a:extLst>
          </p:cNvPr>
          <p:cNvSpPr txBox="1"/>
          <p:nvPr/>
        </p:nvSpPr>
        <p:spPr>
          <a:xfrm>
            <a:off x="6903382" y="2118699"/>
            <a:ext cx="2091605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560" dirty="0"/>
              <a:t>Transport-styrelsen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504726AD-1638-4D69-A1BC-1111D44DAE5F}"/>
              </a:ext>
            </a:extLst>
          </p:cNvPr>
          <p:cNvSpPr txBox="1"/>
          <p:nvPr/>
        </p:nvSpPr>
        <p:spPr>
          <a:xfrm>
            <a:off x="606891" y="5773085"/>
            <a:ext cx="2275839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560" dirty="0"/>
              <a:t>Hemsjukvård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6695B8E8-B25F-4F62-B218-366EEA7D1DA3}"/>
              </a:ext>
            </a:extLst>
          </p:cNvPr>
          <p:cNvSpPr txBox="1"/>
          <p:nvPr/>
        </p:nvSpPr>
        <p:spPr>
          <a:xfrm>
            <a:off x="2526766" y="5311728"/>
            <a:ext cx="2091605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560" dirty="0"/>
              <a:t>Särskilt boende</a:t>
            </a:r>
          </a:p>
        </p:txBody>
      </p:sp>
      <p:cxnSp>
        <p:nvCxnSpPr>
          <p:cNvPr id="34" name="Rak koppling 33">
            <a:extLst>
              <a:ext uri="{FF2B5EF4-FFF2-40B4-BE49-F238E27FC236}">
                <a16:creationId xmlns:a16="http://schemas.microsoft.com/office/drawing/2014/main" id="{8C98380A-7683-4670-9C78-93A90CDC8621}"/>
              </a:ext>
            </a:extLst>
          </p:cNvPr>
          <p:cNvCxnSpPr>
            <a:cxnSpLocks/>
          </p:cNvCxnSpPr>
          <p:nvPr/>
        </p:nvCxnSpPr>
        <p:spPr>
          <a:xfrm>
            <a:off x="606891" y="2558819"/>
            <a:ext cx="0" cy="30669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Rak koppling 37">
            <a:extLst>
              <a:ext uri="{FF2B5EF4-FFF2-40B4-BE49-F238E27FC236}">
                <a16:creationId xmlns:a16="http://schemas.microsoft.com/office/drawing/2014/main" id="{7637491C-EB49-4D82-B5CE-6A0E6FA43F33}"/>
              </a:ext>
            </a:extLst>
          </p:cNvPr>
          <p:cNvCxnSpPr>
            <a:cxnSpLocks/>
          </p:cNvCxnSpPr>
          <p:nvPr/>
        </p:nvCxnSpPr>
        <p:spPr>
          <a:xfrm>
            <a:off x="498517" y="2259584"/>
            <a:ext cx="43240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Rak koppling 39">
            <a:extLst>
              <a:ext uri="{FF2B5EF4-FFF2-40B4-BE49-F238E27FC236}">
                <a16:creationId xmlns:a16="http://schemas.microsoft.com/office/drawing/2014/main" id="{A7D12CF4-AEA2-411F-AEF0-B17925BAD416}"/>
              </a:ext>
            </a:extLst>
          </p:cNvPr>
          <p:cNvCxnSpPr/>
          <p:nvPr/>
        </p:nvCxnSpPr>
        <p:spPr>
          <a:xfrm>
            <a:off x="4822613" y="2259584"/>
            <a:ext cx="0" cy="30669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Rektangel 41">
            <a:extLst>
              <a:ext uri="{FF2B5EF4-FFF2-40B4-BE49-F238E27FC236}">
                <a16:creationId xmlns:a16="http://schemas.microsoft.com/office/drawing/2014/main" id="{B78F790D-99B3-4D2D-85D7-FC39334CE247}"/>
              </a:ext>
            </a:extLst>
          </p:cNvPr>
          <p:cNvSpPr/>
          <p:nvPr/>
        </p:nvSpPr>
        <p:spPr>
          <a:xfrm>
            <a:off x="1045803" y="1758146"/>
            <a:ext cx="3180749" cy="501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560"/>
          </a:p>
        </p:txBody>
      </p:sp>
      <p:sp>
        <p:nvSpPr>
          <p:cNvPr id="43" name="textruta 42">
            <a:extLst>
              <a:ext uri="{FF2B5EF4-FFF2-40B4-BE49-F238E27FC236}">
                <a16:creationId xmlns:a16="http://schemas.microsoft.com/office/drawing/2014/main" id="{1B6BF225-2D6B-4790-A42F-96317FEA4CB6}"/>
              </a:ext>
            </a:extLst>
          </p:cNvPr>
          <p:cNvSpPr txBox="1"/>
          <p:nvPr/>
        </p:nvSpPr>
        <p:spPr>
          <a:xfrm>
            <a:off x="1094580" y="1812037"/>
            <a:ext cx="3045281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560" dirty="0"/>
              <a:t>VÅRDCENTRAL</a:t>
            </a:r>
          </a:p>
        </p:txBody>
      </p:sp>
      <p:pic>
        <p:nvPicPr>
          <p:cNvPr id="49" name="Bild 48" descr="Sjukvård">
            <a:extLst>
              <a:ext uri="{FF2B5EF4-FFF2-40B4-BE49-F238E27FC236}">
                <a16:creationId xmlns:a16="http://schemas.microsoft.com/office/drawing/2014/main" id="{496395DE-B711-40BB-A412-B7DAE0B35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6891" y="1284225"/>
            <a:ext cx="975360" cy="975360"/>
          </a:xfrm>
          <a:prstGeom prst="rect">
            <a:avLst/>
          </a:prstGeom>
        </p:spPr>
      </p:pic>
      <p:grpSp>
        <p:nvGrpSpPr>
          <p:cNvPr id="6" name="Grupp 5">
            <a:extLst>
              <a:ext uri="{FF2B5EF4-FFF2-40B4-BE49-F238E27FC236}">
                <a16:creationId xmlns:a16="http://schemas.microsoft.com/office/drawing/2014/main" id="{2DB395FB-4D6E-4A08-9132-51792440BB40}"/>
              </a:ext>
            </a:extLst>
          </p:cNvPr>
          <p:cNvGrpSpPr/>
          <p:nvPr/>
        </p:nvGrpSpPr>
        <p:grpSpPr>
          <a:xfrm>
            <a:off x="4152243" y="920881"/>
            <a:ext cx="2821577" cy="3102068"/>
            <a:chOff x="3606800" y="0"/>
            <a:chExt cx="2645228" cy="2908189"/>
          </a:xfrm>
        </p:grpSpPr>
        <p:pic>
          <p:nvPicPr>
            <p:cNvPr id="31" name="Bildobjekt 30">
              <a:extLst>
                <a:ext uri="{FF2B5EF4-FFF2-40B4-BE49-F238E27FC236}">
                  <a16:creationId xmlns:a16="http://schemas.microsoft.com/office/drawing/2014/main" id="{D7976CAD-9A5B-479C-BA4E-687B06776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6800" y="1126793"/>
              <a:ext cx="2645228" cy="1781396"/>
            </a:xfrm>
            <a:prstGeom prst="rect">
              <a:avLst/>
            </a:prstGeom>
          </p:spPr>
        </p:pic>
        <p:cxnSp>
          <p:nvCxnSpPr>
            <p:cNvPr id="5" name="Rak koppling 4">
              <a:extLst>
                <a:ext uri="{FF2B5EF4-FFF2-40B4-BE49-F238E27FC236}">
                  <a16:creationId xmlns:a16="http://schemas.microsoft.com/office/drawing/2014/main" id="{17DB88EC-EEFC-4445-B2A3-EBE7AEACCC91}"/>
                </a:ext>
              </a:extLst>
            </p:cNvPr>
            <p:cNvCxnSpPr/>
            <p:nvPr/>
          </p:nvCxnSpPr>
          <p:spPr>
            <a:xfrm flipV="1">
              <a:off x="4795520" y="0"/>
              <a:ext cx="0" cy="17068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9" name="Pennanteckning 38">
                <a:extLst>
                  <a:ext uri="{FF2B5EF4-FFF2-40B4-BE49-F238E27FC236}">
                    <a16:creationId xmlns:a16="http://schemas.microsoft.com/office/drawing/2014/main" id="{844D7847-C2AD-4F13-B2BD-6560875C731A}"/>
                  </a:ext>
                </a:extLst>
              </p14:cNvPr>
              <p14:cNvContentPartPr/>
              <p14:nvPr/>
            </p14:nvContentPartPr>
            <p14:xfrm>
              <a:off x="300270" y="1497742"/>
              <a:ext cx="12454272" cy="5989248"/>
            </p14:xfrm>
          </p:contentPart>
        </mc:Choice>
        <mc:Fallback xmlns="">
          <p:pic>
            <p:nvPicPr>
              <p:cNvPr id="39" name="Pennanteckning 38">
                <a:extLst>
                  <a:ext uri="{FF2B5EF4-FFF2-40B4-BE49-F238E27FC236}">
                    <a16:creationId xmlns:a16="http://schemas.microsoft.com/office/drawing/2014/main" id="{844D7847-C2AD-4F13-B2BD-6560875C731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1270" y="1488743"/>
                <a:ext cx="12471912" cy="6006887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 28">
            <a:extLst>
              <a:ext uri="{FF2B5EF4-FFF2-40B4-BE49-F238E27FC236}">
                <a16:creationId xmlns:a16="http://schemas.microsoft.com/office/drawing/2014/main" id="{36B53CE5-FD06-4CF2-91F0-3128CA802E50}"/>
              </a:ext>
            </a:extLst>
          </p:cNvPr>
          <p:cNvGrpSpPr/>
          <p:nvPr/>
        </p:nvGrpSpPr>
        <p:grpSpPr>
          <a:xfrm>
            <a:off x="5269654" y="6016229"/>
            <a:ext cx="2050965" cy="1824990"/>
            <a:chOff x="4856480" y="4847828"/>
            <a:chExt cx="1922780" cy="1710928"/>
          </a:xfrm>
        </p:grpSpPr>
        <p:grpSp>
          <p:nvGrpSpPr>
            <p:cNvPr id="28" name="Grupp 27">
              <a:extLst>
                <a:ext uri="{FF2B5EF4-FFF2-40B4-BE49-F238E27FC236}">
                  <a16:creationId xmlns:a16="http://schemas.microsoft.com/office/drawing/2014/main" id="{8DCC07E7-30B1-4202-8FC3-319F0493AA9E}"/>
                </a:ext>
              </a:extLst>
            </p:cNvPr>
            <p:cNvGrpSpPr/>
            <p:nvPr/>
          </p:nvGrpSpPr>
          <p:grpSpPr>
            <a:xfrm>
              <a:off x="4856480" y="5182360"/>
              <a:ext cx="1922780" cy="1376396"/>
              <a:chOff x="4856480" y="5182360"/>
              <a:chExt cx="1922780" cy="1376396"/>
            </a:xfrm>
          </p:grpSpPr>
          <p:pic>
            <p:nvPicPr>
              <p:cNvPr id="45" name="Bild 44" descr="Kvinna">
                <a:extLst>
                  <a:ext uri="{FF2B5EF4-FFF2-40B4-BE49-F238E27FC236}">
                    <a16:creationId xmlns:a16="http://schemas.microsoft.com/office/drawing/2014/main" id="{3D94ECEF-836E-4FD3-ABF9-D11F9BF4F1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856480" y="5192236"/>
                <a:ext cx="1366520" cy="1366520"/>
              </a:xfrm>
              <a:prstGeom prst="rect">
                <a:avLst/>
              </a:prstGeom>
            </p:spPr>
          </p:pic>
          <p:pic>
            <p:nvPicPr>
              <p:cNvPr id="47" name="Bild 46" descr="Man">
                <a:extLst>
                  <a:ext uri="{FF2B5EF4-FFF2-40B4-BE49-F238E27FC236}">
                    <a16:creationId xmlns:a16="http://schemas.microsoft.com/office/drawing/2014/main" id="{33E87837-F983-40A1-B67C-AB0C28C7A4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5412740" y="5182360"/>
                <a:ext cx="1366520" cy="1366520"/>
              </a:xfrm>
              <a:prstGeom prst="rect">
                <a:avLst/>
              </a:prstGeom>
            </p:spPr>
          </p:pic>
        </p:grpSp>
        <p:sp>
          <p:nvSpPr>
            <p:cNvPr id="54" name="textruta 53">
              <a:extLst>
                <a:ext uri="{FF2B5EF4-FFF2-40B4-BE49-F238E27FC236}">
                  <a16:creationId xmlns:a16="http://schemas.microsoft.com/office/drawing/2014/main" id="{95D1F4CD-4E9F-4D38-AF21-A9EF50C783DC}"/>
                </a:ext>
              </a:extLst>
            </p:cNvPr>
            <p:cNvSpPr txBox="1"/>
            <p:nvPr/>
          </p:nvSpPr>
          <p:spPr>
            <a:xfrm>
              <a:off x="5135880" y="4847828"/>
              <a:ext cx="1239520" cy="455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560" dirty="0"/>
                <a:t>?	?</a:t>
              </a:r>
            </a:p>
          </p:txBody>
        </p:sp>
      </p:grpSp>
      <p:pic>
        <p:nvPicPr>
          <p:cNvPr id="41" name="Bildobjekt 40" descr="En bild som visar clipart&#10;&#10;Automatiskt genererad beskrivning">
            <a:extLst>
              <a:ext uri="{FF2B5EF4-FFF2-40B4-BE49-F238E27FC236}">
                <a16:creationId xmlns:a16="http://schemas.microsoft.com/office/drawing/2014/main" id="{545B7B1A-6C39-43FD-85F5-4BF237FDE6D3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8686800"/>
            <a:ext cx="2857500" cy="1066800"/>
          </a:xfrm>
          <a:prstGeom prst="rect">
            <a:avLst/>
          </a:prstGeom>
        </p:spPr>
      </p:pic>
      <p:pic>
        <p:nvPicPr>
          <p:cNvPr id="44" name="Bildobjekt 43" descr="En bild som visar clipart&#10;&#10;Automatiskt genererad beskrivning">
            <a:extLst>
              <a:ext uri="{FF2B5EF4-FFF2-40B4-BE49-F238E27FC236}">
                <a16:creationId xmlns:a16="http://schemas.microsoft.com/office/drawing/2014/main" id="{01A4F83F-235D-434D-BA65-0F195C60D43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5400" y="868680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8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E6000D-4003-4173-9F4C-6D9B2124A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Länkar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4DF7DA7-4588-4065-93B6-A3A5109BE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hlinkClick r:id="rId2"/>
              </a:rPr>
              <a:t>https://www.youtube.com/watch?v=NUtMGl22HXU</a:t>
            </a:r>
            <a:r>
              <a:rPr lang="sv-SE" dirty="0"/>
              <a:t> – fast läkare med listtak.</a:t>
            </a:r>
          </a:p>
          <a:p>
            <a:r>
              <a:rPr lang="sv-SE" dirty="0">
                <a:hlinkClick r:id="rId3"/>
              </a:rPr>
              <a:t>https://www.youtube.com/watch?v=-3IWEBie3Wo</a:t>
            </a:r>
            <a:r>
              <a:rPr lang="sv-SE" dirty="0"/>
              <a:t> – hemsjukhuset Borgholm.</a:t>
            </a:r>
          </a:p>
          <a:p>
            <a:r>
              <a:rPr lang="sv-SE" dirty="0">
                <a:hlinkClick r:id="rId4"/>
              </a:rPr>
              <a:t>https://www.youtube.com/watch?v=8ZCSJUYyzB4</a:t>
            </a:r>
            <a:r>
              <a:rPr lang="sv-SE" dirty="0"/>
              <a:t> – Nuka, Alaska.</a:t>
            </a:r>
          </a:p>
          <a:p>
            <a:r>
              <a:rPr lang="sv-SE" dirty="0"/>
              <a:t>Gemensamt för dessa: Bemanning, bemanning, bemanning, kontinuitet och relation.</a:t>
            </a:r>
          </a:p>
        </p:txBody>
      </p:sp>
      <p:pic>
        <p:nvPicPr>
          <p:cNvPr id="8" name="Bildobjekt 7" descr="En bild som visar clipart&#10;&#10;Automatiskt genererad beskrivning">
            <a:extLst>
              <a:ext uri="{FF2B5EF4-FFF2-40B4-BE49-F238E27FC236}">
                <a16:creationId xmlns:a16="http://schemas.microsoft.com/office/drawing/2014/main" id="{4FAF38AB-A50F-4315-A116-46A2A9E6D40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8686800"/>
            <a:ext cx="2857500" cy="1066800"/>
          </a:xfrm>
          <a:prstGeom prst="rect">
            <a:avLst/>
          </a:prstGeom>
        </p:spPr>
      </p:pic>
      <p:pic>
        <p:nvPicPr>
          <p:cNvPr id="9" name="Bildobjekt 8" descr="En bild som visar clipart&#10;&#10;Automatiskt genererad beskrivning">
            <a:extLst>
              <a:ext uri="{FF2B5EF4-FFF2-40B4-BE49-F238E27FC236}">
                <a16:creationId xmlns:a16="http://schemas.microsoft.com/office/drawing/2014/main" id="{A5DD011E-FC19-4D19-AA30-DF201C0E8A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5400" y="868680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774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WH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v-SE" dirty="0"/>
              <a:t>Specialist i allmänmedicin</a:t>
            </a:r>
            <a:endParaRPr dirty="0"/>
          </a:p>
        </p:txBody>
      </p:sp>
      <p:sp>
        <p:nvSpPr>
          <p:cNvPr id="137" name="Ett av tio hot mot global hälsa 2019: Svag primärvård."/>
          <p:cNvSpPr txBox="1">
            <a:spLocks noGrp="1"/>
          </p:cNvSpPr>
          <p:nvPr>
            <p:ph type="body" idx="1"/>
          </p:nvPr>
        </p:nvSpPr>
        <p:spPr>
          <a:xfrm>
            <a:off x="1244980" y="2857500"/>
            <a:ext cx="11988800" cy="609600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Allmänläkare, husläkare, distriktsläkare.</a:t>
            </a:r>
          </a:p>
          <a:p>
            <a:r>
              <a:rPr lang="sv-SE" dirty="0"/>
              <a:t>5,5 års läkarutbildning, 1,5-2 års AT, 5 års ST.</a:t>
            </a:r>
          </a:p>
          <a:p>
            <a:r>
              <a:rPr lang="sv-SE" dirty="0"/>
              <a:t>Livslångt lärande – snabb medicinsk utveckling gör kunskap inaktuell.</a:t>
            </a:r>
          </a:p>
          <a:p>
            <a:r>
              <a:rPr lang="sv-SE" dirty="0"/>
              <a:t>En av 44 basspecialiteter. Andra exempel: psykiatri, internmedicin, kirurgi, barnmedicin, ögon.</a:t>
            </a:r>
          </a:p>
          <a:p>
            <a:endParaRPr dirty="0"/>
          </a:p>
        </p:txBody>
      </p:sp>
      <p:pic>
        <p:nvPicPr>
          <p:cNvPr id="6" name="Bildobjekt 5" descr="En bild som visar clipart&#10;&#10;Automatiskt genererad beskrivning">
            <a:extLst>
              <a:ext uri="{FF2B5EF4-FFF2-40B4-BE49-F238E27FC236}">
                <a16:creationId xmlns:a16="http://schemas.microsoft.com/office/drawing/2014/main" id="{AA9DD1E0-61B2-4AF9-BECC-1741D9A87BE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8686800"/>
            <a:ext cx="2857500" cy="1066800"/>
          </a:xfrm>
          <a:prstGeom prst="rect">
            <a:avLst/>
          </a:prstGeom>
        </p:spPr>
      </p:pic>
      <p:pic>
        <p:nvPicPr>
          <p:cNvPr id="7" name="Bildobjekt 6" descr="En bild som visar clipart&#10;&#10;Automatiskt genererad beskrivning">
            <a:extLst>
              <a:ext uri="{FF2B5EF4-FFF2-40B4-BE49-F238E27FC236}">
                <a16:creationId xmlns:a16="http://schemas.microsoft.com/office/drawing/2014/main" id="{49A3CE0F-DCA4-470A-8AC8-237AA602A2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5400" y="8686800"/>
            <a:ext cx="1066800" cy="1066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2E1D8A-527C-4412-A38B-A0DD43C0E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Allmänläkarens unika roll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3AC8715-9D54-4534-9DA0-C85E55463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469" y="2699658"/>
            <a:ext cx="11216640" cy="5552972"/>
          </a:xfrm>
        </p:spPr>
        <p:txBody>
          <a:bodyPr numCol="2"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sv-SE" dirty="0"/>
              <a:t>Generalism (bredd) snarare än organ- eller åldersspecialism (djup)</a:t>
            </a:r>
          </a:p>
          <a:p>
            <a:pPr>
              <a:lnSpc>
                <a:spcPct val="150000"/>
              </a:lnSpc>
            </a:pPr>
            <a:r>
              <a:rPr lang="sv-SE" dirty="0"/>
              <a:t>Helhetssyn – sjukdom och hälsa i människors livssammanhang inklusive familjeperspektiv</a:t>
            </a:r>
          </a:p>
          <a:p>
            <a:pPr>
              <a:lnSpc>
                <a:spcPct val="150000"/>
              </a:lnSpc>
            </a:pPr>
            <a:r>
              <a:rPr lang="sv-SE" dirty="0"/>
              <a:t>Individualisering</a:t>
            </a:r>
          </a:p>
          <a:p>
            <a:pPr>
              <a:lnSpc>
                <a:spcPct val="150000"/>
              </a:lnSpc>
            </a:pPr>
            <a:r>
              <a:rPr lang="sv-SE" dirty="0"/>
              <a:t>Bygger på kontinuitet och relation över lång tid</a:t>
            </a:r>
          </a:p>
          <a:p>
            <a:pPr>
              <a:lnSpc>
                <a:spcPct val="150000"/>
              </a:lnSpc>
            </a:pPr>
            <a:r>
              <a:rPr lang="sv-SE" dirty="0"/>
              <a:t>Hälsofrämjande</a:t>
            </a:r>
          </a:p>
          <a:p>
            <a:pPr>
              <a:lnSpc>
                <a:spcPct val="150000"/>
              </a:lnSpc>
            </a:pPr>
            <a:r>
              <a:rPr lang="sv-SE" dirty="0"/>
              <a:t>Förankring i lokalsamhället och samverkan med andra delar samhällsaktörer</a:t>
            </a:r>
          </a:p>
          <a:p>
            <a:pPr>
              <a:lnSpc>
                <a:spcPct val="150000"/>
              </a:lnSpc>
            </a:pPr>
            <a:r>
              <a:rPr lang="sv-SE" dirty="0"/>
              <a:t>Har den största förtrogenheten och erfarenheten av behandling av de stora folksjukdomarna (diabetes, KOL, högt blodtryck, psykiatriska sjukdomar)</a:t>
            </a:r>
          </a:p>
        </p:txBody>
      </p:sp>
      <p:pic>
        <p:nvPicPr>
          <p:cNvPr id="7" name="Bildobjekt 6" descr="En bild som visar clipart&#10;&#10;Automatiskt genererad beskrivning">
            <a:extLst>
              <a:ext uri="{FF2B5EF4-FFF2-40B4-BE49-F238E27FC236}">
                <a16:creationId xmlns:a16="http://schemas.microsoft.com/office/drawing/2014/main" id="{46335AF1-86AD-4873-B367-249A55011BF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8686800"/>
            <a:ext cx="2857500" cy="1066800"/>
          </a:xfrm>
          <a:prstGeom prst="rect">
            <a:avLst/>
          </a:prstGeom>
        </p:spPr>
      </p:pic>
      <p:pic>
        <p:nvPicPr>
          <p:cNvPr id="8" name="Bildobjekt 7" descr="En bild som visar clipart&#10;&#10;Automatiskt genererad beskrivning">
            <a:extLst>
              <a:ext uri="{FF2B5EF4-FFF2-40B4-BE49-F238E27FC236}">
                <a16:creationId xmlns:a16="http://schemas.microsoft.com/office/drawing/2014/main" id="{7EACE3A2-4B3E-4D5B-9711-8C41D5F8B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5400" y="868680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5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Allmänläka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v-SE" dirty="0"/>
              <a:t>Stor variation på arbetsuppgifter</a:t>
            </a:r>
            <a:endParaRPr dirty="0"/>
          </a:p>
        </p:txBody>
      </p:sp>
      <p:sp>
        <p:nvSpPr>
          <p:cNvPr id="140" name="Vad är en allmänläkare? Rant Andreas, Min artikel LT"/>
          <p:cNvSpPr txBox="1">
            <a:spLocks noGrp="1"/>
          </p:cNvSpPr>
          <p:nvPr>
            <p:ph type="body" idx="1"/>
          </p:nvPr>
        </p:nvSpPr>
        <p:spPr>
          <a:xfrm>
            <a:off x="508000" y="2628900"/>
            <a:ext cx="11988800" cy="5679528"/>
          </a:xfrm>
          <a:prstGeom prst="rect">
            <a:avLst/>
          </a:prstGeom>
        </p:spPr>
        <p:txBody>
          <a:bodyPr numCol="2"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sv-SE" dirty="0"/>
              <a:t>Fysiska patientbesök</a:t>
            </a:r>
          </a:p>
          <a:p>
            <a:pPr>
              <a:buFont typeface="Wingdings" pitchFamily="2" charset="2"/>
              <a:buChar char="v"/>
            </a:pPr>
            <a:r>
              <a:rPr lang="sv-SE" dirty="0"/>
              <a:t>Telefon- och videokontakter och andra distanskontakter med patienter och patientföreträdare </a:t>
            </a:r>
          </a:p>
          <a:p>
            <a:pPr>
              <a:buFont typeface="Wingdings" pitchFamily="2" charset="2"/>
              <a:buChar char="v"/>
            </a:pPr>
            <a:r>
              <a:rPr lang="sv-SE" dirty="0"/>
              <a:t>Barn- och mödrahälsovård</a:t>
            </a:r>
          </a:p>
          <a:p>
            <a:pPr>
              <a:buFont typeface="Wingdings" pitchFamily="2" charset="2"/>
              <a:buChar char="v"/>
            </a:pPr>
            <a:r>
              <a:rPr lang="sv-SE" dirty="0"/>
              <a:t>Teambesök och sambedömning med annan profession</a:t>
            </a:r>
          </a:p>
          <a:p>
            <a:pPr>
              <a:buFont typeface="Wingdings" pitchFamily="2" charset="2"/>
              <a:buChar char="v"/>
            </a:pPr>
            <a:r>
              <a:rPr lang="sv-SE" dirty="0"/>
              <a:t>Konsultationer från, och stöd till, annan profession</a:t>
            </a:r>
          </a:p>
          <a:p>
            <a:pPr>
              <a:buFont typeface="Wingdings" pitchFamily="2" charset="2"/>
              <a:buChar char="v"/>
            </a:pPr>
            <a:r>
              <a:rPr lang="sv-SE" dirty="0"/>
              <a:t>Läkemedelshantering och receptförnyelse</a:t>
            </a:r>
          </a:p>
          <a:p>
            <a:pPr>
              <a:buFont typeface="Wingdings" pitchFamily="2" charset="2"/>
              <a:buChar char="v"/>
            </a:pPr>
            <a:r>
              <a:rPr lang="sv-SE" dirty="0"/>
              <a:t>Hantering av pågående utredningar, ställningstagande till provsvar, röntgensvar osv</a:t>
            </a:r>
          </a:p>
          <a:p>
            <a:pPr>
              <a:buFont typeface="Wingdings" pitchFamily="2" charset="2"/>
              <a:buChar char="v"/>
            </a:pPr>
            <a:r>
              <a:rPr lang="sv-SE" dirty="0"/>
              <a:t>Intygshantering</a:t>
            </a:r>
          </a:p>
          <a:p>
            <a:pPr>
              <a:buFont typeface="Wingdings" pitchFamily="2" charset="2"/>
              <a:buChar char="v"/>
            </a:pPr>
            <a:r>
              <a:rPr lang="sv-SE" dirty="0"/>
              <a:t>Remissbedömning</a:t>
            </a:r>
          </a:p>
          <a:p>
            <a:pPr>
              <a:buFont typeface="Wingdings" pitchFamily="2" charset="2"/>
              <a:buChar char="v"/>
            </a:pPr>
            <a:r>
              <a:rPr lang="sv-SE" dirty="0"/>
              <a:t>Handledning och instruktion</a:t>
            </a:r>
          </a:p>
          <a:p>
            <a:pPr>
              <a:buFont typeface="Wingdings" pitchFamily="2" charset="2"/>
              <a:buChar char="v"/>
            </a:pPr>
            <a:r>
              <a:rPr lang="sv-SE" dirty="0"/>
              <a:t>Utbildning</a:t>
            </a:r>
          </a:p>
        </p:txBody>
      </p:sp>
      <p:pic>
        <p:nvPicPr>
          <p:cNvPr id="6" name="Bildobjekt 5" descr="En bild som visar clipart&#10;&#10;Automatiskt genererad beskrivning">
            <a:extLst>
              <a:ext uri="{FF2B5EF4-FFF2-40B4-BE49-F238E27FC236}">
                <a16:creationId xmlns:a16="http://schemas.microsoft.com/office/drawing/2014/main" id="{592E745B-8719-4A14-BF68-B2E34B9D1CB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8686800"/>
            <a:ext cx="2857500" cy="1066800"/>
          </a:xfrm>
          <a:prstGeom prst="rect">
            <a:avLst/>
          </a:prstGeom>
        </p:spPr>
      </p:pic>
      <p:pic>
        <p:nvPicPr>
          <p:cNvPr id="7" name="Bildobjekt 6" descr="En bild som visar clipart&#10;&#10;Automatiskt genererad beskrivning">
            <a:extLst>
              <a:ext uri="{FF2B5EF4-FFF2-40B4-BE49-F238E27FC236}">
                <a16:creationId xmlns:a16="http://schemas.microsoft.com/office/drawing/2014/main" id="{346079B0-3D0F-41B6-8782-F4259AE0D5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5400" y="8686800"/>
            <a:ext cx="1066800" cy="1066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14BB7D-7FD6-4764-8168-E72E7054F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Stort medicinskt område</a:t>
            </a:r>
            <a:br>
              <a:rPr lang="sv-SE" dirty="0"/>
            </a:br>
            <a:r>
              <a:rPr lang="sv-SE" sz="2200" dirty="0"/>
              <a:t>Dessa tillstånd registrerades av en vanlig allmänläkare under en vanlig mottagningsvecka 2019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0E3A88C-6148-459C-B30E-11DC2D16D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5660661"/>
          </a:xfrm>
        </p:spPr>
        <p:txBody>
          <a:bodyPr numCol="5">
            <a:normAutofit fontScale="47500" lnSpcReduction="20000"/>
          </a:bodyPr>
          <a:lstStyle/>
          <a:p>
            <a:r>
              <a:rPr lang="sv-SE" dirty="0"/>
              <a:t>Förmaksflimmer</a:t>
            </a:r>
          </a:p>
          <a:p>
            <a:r>
              <a:rPr lang="sv-SE" dirty="0"/>
              <a:t>Koronart syndrom</a:t>
            </a:r>
          </a:p>
          <a:p>
            <a:r>
              <a:rPr lang="sv-SE" dirty="0"/>
              <a:t>Ventrombos</a:t>
            </a:r>
          </a:p>
          <a:p>
            <a:r>
              <a:rPr lang="sv-SE" dirty="0"/>
              <a:t>Dekompenserad hjärtsvikt</a:t>
            </a:r>
          </a:p>
          <a:p>
            <a:r>
              <a:rPr lang="sv-SE" dirty="0"/>
              <a:t>Yrsel</a:t>
            </a:r>
          </a:p>
          <a:p>
            <a:r>
              <a:rPr lang="sv-SE" dirty="0"/>
              <a:t>Öronsmärtor</a:t>
            </a:r>
          </a:p>
          <a:p>
            <a:r>
              <a:rPr lang="sv-SE" dirty="0"/>
              <a:t>Feber</a:t>
            </a:r>
          </a:p>
          <a:p>
            <a:r>
              <a:rPr lang="sv-SE" dirty="0"/>
              <a:t>Ledluxation</a:t>
            </a:r>
          </a:p>
          <a:p>
            <a:r>
              <a:rPr lang="sv-SE" dirty="0"/>
              <a:t>Muskelruptur</a:t>
            </a:r>
          </a:p>
          <a:p>
            <a:r>
              <a:rPr lang="sv-SE" dirty="0"/>
              <a:t>Tårkanalstenos</a:t>
            </a:r>
          </a:p>
          <a:p>
            <a:r>
              <a:rPr lang="sv-SE" dirty="0"/>
              <a:t>Skivepitelcancer</a:t>
            </a:r>
          </a:p>
          <a:p>
            <a:r>
              <a:rPr lang="sv-SE" dirty="0"/>
              <a:t>Knäartros</a:t>
            </a:r>
          </a:p>
          <a:p>
            <a:r>
              <a:rPr lang="sv-SE" dirty="0"/>
              <a:t>Sköldkörtelcancer</a:t>
            </a:r>
          </a:p>
          <a:p>
            <a:r>
              <a:rPr lang="sv-SE" dirty="0"/>
              <a:t>Svampinfektion</a:t>
            </a:r>
          </a:p>
          <a:p>
            <a:r>
              <a:rPr lang="sv-SE" dirty="0"/>
              <a:t>Utmattnings-syndrom</a:t>
            </a:r>
          </a:p>
          <a:p>
            <a:r>
              <a:rPr lang="sv-SE" dirty="0"/>
              <a:t>Ofrivillig viktnedgång</a:t>
            </a:r>
          </a:p>
          <a:p>
            <a:r>
              <a:rPr lang="sv-SE" dirty="0"/>
              <a:t>Anemi</a:t>
            </a:r>
          </a:p>
          <a:p>
            <a:r>
              <a:rPr lang="sv-SE" dirty="0"/>
              <a:t>Kronisk buksmärta</a:t>
            </a:r>
          </a:p>
          <a:p>
            <a:r>
              <a:rPr lang="sv-SE" dirty="0"/>
              <a:t>Ångestsyndrom</a:t>
            </a:r>
          </a:p>
          <a:p>
            <a:r>
              <a:rPr lang="sv-SE" dirty="0"/>
              <a:t>Ryggvärk</a:t>
            </a:r>
          </a:p>
          <a:p>
            <a:r>
              <a:rPr lang="sv-SE" dirty="0"/>
              <a:t>Polymyalgi</a:t>
            </a:r>
          </a:p>
          <a:p>
            <a:r>
              <a:rPr lang="sv-SE" dirty="0"/>
              <a:t>Högt blodsocker</a:t>
            </a:r>
          </a:p>
          <a:p>
            <a:r>
              <a:rPr lang="sv-SE" dirty="0"/>
              <a:t>Högt blodtryck</a:t>
            </a:r>
          </a:p>
          <a:p>
            <a:r>
              <a:rPr lang="sv-SE" dirty="0"/>
              <a:t>Hand- och fotfrakturer</a:t>
            </a:r>
          </a:p>
          <a:p>
            <a:r>
              <a:rPr lang="sv-SE" dirty="0"/>
              <a:t>Knäartrit</a:t>
            </a:r>
          </a:p>
          <a:p>
            <a:r>
              <a:rPr lang="sv-SE" dirty="0"/>
              <a:t>Essentiell trombocytos</a:t>
            </a:r>
          </a:p>
          <a:p>
            <a:r>
              <a:rPr lang="sv-SE" dirty="0"/>
              <a:t>Sömnsvårigheter</a:t>
            </a:r>
          </a:p>
          <a:p>
            <a:r>
              <a:rPr lang="sv-SE" dirty="0"/>
              <a:t>Polyneuropati</a:t>
            </a:r>
          </a:p>
          <a:p>
            <a:r>
              <a:rPr lang="sv-SE" dirty="0"/>
              <a:t>Trötthet</a:t>
            </a:r>
          </a:p>
          <a:p>
            <a:r>
              <a:rPr lang="sv-SE" dirty="0"/>
              <a:t>Diskbråck</a:t>
            </a:r>
          </a:p>
          <a:p>
            <a:r>
              <a:rPr lang="sv-SE" dirty="0"/>
              <a:t>Genital klåda</a:t>
            </a:r>
          </a:p>
          <a:p>
            <a:r>
              <a:rPr lang="sv-SE" dirty="0"/>
              <a:t>Depression </a:t>
            </a:r>
          </a:p>
          <a:p>
            <a:r>
              <a:rPr lang="sv-SE" dirty="0"/>
              <a:t>Oklar sänka </a:t>
            </a:r>
          </a:p>
          <a:p>
            <a:r>
              <a:rPr lang="sv-SE" dirty="0"/>
              <a:t>Överrörlighet/EDS </a:t>
            </a:r>
          </a:p>
          <a:p>
            <a:r>
              <a:rPr lang="sv-SE" dirty="0"/>
              <a:t>Tvångssyndrom </a:t>
            </a:r>
          </a:p>
          <a:p>
            <a:r>
              <a:rPr lang="sv-SE" dirty="0"/>
              <a:t>KOL</a:t>
            </a:r>
          </a:p>
          <a:p>
            <a:r>
              <a:rPr lang="sv-SE" dirty="0"/>
              <a:t>Alzheimer  </a:t>
            </a:r>
          </a:p>
          <a:p>
            <a:r>
              <a:rPr lang="sv-SE" dirty="0"/>
              <a:t>Halssmärta </a:t>
            </a:r>
          </a:p>
          <a:p>
            <a:r>
              <a:rPr lang="sv-SE" dirty="0"/>
              <a:t>Luftrörskatarr </a:t>
            </a:r>
          </a:p>
          <a:p>
            <a:r>
              <a:rPr lang="sv-SE" dirty="0"/>
              <a:t>Meniskruptur </a:t>
            </a:r>
          </a:p>
          <a:p>
            <a:r>
              <a:rPr lang="sv-SE" dirty="0"/>
              <a:t>Venös insufficiens </a:t>
            </a:r>
          </a:p>
          <a:p>
            <a:r>
              <a:rPr lang="sv-SE" dirty="0"/>
              <a:t>Externotit</a:t>
            </a:r>
          </a:p>
          <a:p>
            <a:r>
              <a:rPr lang="sv-SE" dirty="0"/>
              <a:t>Hjärtklappning </a:t>
            </a:r>
          </a:p>
          <a:p>
            <a:r>
              <a:rPr lang="sv-SE" dirty="0"/>
              <a:t>Resistens i testikel </a:t>
            </a:r>
          </a:p>
          <a:p>
            <a:r>
              <a:rPr lang="sv-SE" dirty="0"/>
              <a:t>Falltrauma </a:t>
            </a:r>
          </a:p>
          <a:p>
            <a:r>
              <a:rPr lang="sv-SE" dirty="0"/>
              <a:t>Kort tarmsyndrom </a:t>
            </a:r>
          </a:p>
          <a:p>
            <a:r>
              <a:rPr lang="sv-SE" dirty="0"/>
              <a:t>ME/CFS </a:t>
            </a:r>
          </a:p>
          <a:p>
            <a:r>
              <a:rPr lang="sv-SE" dirty="0"/>
              <a:t>Läkemedelsberoende </a:t>
            </a:r>
          </a:p>
          <a:p>
            <a:r>
              <a:rPr lang="sv-SE" dirty="0"/>
              <a:t>Urinträngningar </a:t>
            </a:r>
          </a:p>
          <a:p>
            <a:r>
              <a:rPr lang="sv-SE" dirty="0"/>
              <a:t>Prostatacancer </a:t>
            </a:r>
          </a:p>
          <a:p>
            <a:r>
              <a:rPr lang="sv-SE" dirty="0"/>
              <a:t>Snuva</a:t>
            </a:r>
          </a:p>
          <a:p>
            <a:r>
              <a:rPr lang="sv-SE" dirty="0"/>
              <a:t>Hosta</a:t>
            </a:r>
          </a:p>
        </p:txBody>
      </p:sp>
      <p:pic>
        <p:nvPicPr>
          <p:cNvPr id="6" name="Bildobjekt 5" descr="En bild som visar clipart&#10;&#10;Automatiskt genererad beskrivning">
            <a:extLst>
              <a:ext uri="{FF2B5EF4-FFF2-40B4-BE49-F238E27FC236}">
                <a16:creationId xmlns:a16="http://schemas.microsoft.com/office/drawing/2014/main" id="{E01FC330-9763-4082-865C-616DA0DD50E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8686800"/>
            <a:ext cx="2857500" cy="1066800"/>
          </a:xfrm>
          <a:prstGeom prst="rect">
            <a:avLst/>
          </a:prstGeom>
        </p:spPr>
      </p:pic>
      <p:pic>
        <p:nvPicPr>
          <p:cNvPr id="7" name="Bildobjekt 6" descr="En bild som visar clipart&#10;&#10;Automatiskt genererad beskrivning">
            <a:extLst>
              <a:ext uri="{FF2B5EF4-FFF2-40B4-BE49-F238E27FC236}">
                <a16:creationId xmlns:a16="http://schemas.microsoft.com/office/drawing/2014/main" id="{A06642C6-05B0-4B73-98EF-0159F8A3BB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5400" y="868680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8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8AF5DA-19DF-443F-8022-C1EB48517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Få allmänläkare i Sverige</a:t>
            </a:r>
          </a:p>
        </p:txBody>
      </p:sp>
      <p:pic>
        <p:nvPicPr>
          <p:cNvPr id="4" name="BE5B803F-3669-4AF9-93CB-B20E9362092F-L0-001.png" descr="BE5B803F-3669-4AF9-93CB-B20E9362092F-L0-001.png">
            <a:extLst>
              <a:ext uri="{FF2B5EF4-FFF2-40B4-BE49-F238E27FC236}">
                <a16:creationId xmlns:a16="http://schemas.microsoft.com/office/drawing/2014/main" id="{EBCB0426-0B1C-4886-A901-09D7F2AF51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024" y="2628900"/>
            <a:ext cx="10842752" cy="609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Bildobjekt 6" descr="En bild som visar clipart&#10;&#10;Automatiskt genererad beskrivning">
            <a:extLst>
              <a:ext uri="{FF2B5EF4-FFF2-40B4-BE49-F238E27FC236}">
                <a16:creationId xmlns:a16="http://schemas.microsoft.com/office/drawing/2014/main" id="{A108EE68-D30A-4B97-A65E-688D4526052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8686800"/>
            <a:ext cx="2857500" cy="1066800"/>
          </a:xfrm>
          <a:prstGeom prst="rect">
            <a:avLst/>
          </a:prstGeom>
        </p:spPr>
      </p:pic>
      <p:pic>
        <p:nvPicPr>
          <p:cNvPr id="8" name="Bildobjekt 7" descr="En bild som visar clipart&#10;&#10;Automatiskt genererad beskrivning">
            <a:extLst>
              <a:ext uri="{FF2B5EF4-FFF2-40B4-BE49-F238E27FC236}">
                <a16:creationId xmlns:a16="http://schemas.microsoft.com/office/drawing/2014/main" id="{EC816D2F-FC80-4ED4-BB3A-DAB33C5165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5400" y="868680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23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Effektivite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v-SE" dirty="0"/>
              <a:t>Effektivitet - kontinuitet</a:t>
            </a:r>
            <a:endParaRPr dirty="0"/>
          </a:p>
        </p:txBody>
      </p:sp>
      <p:pic>
        <p:nvPicPr>
          <p:cNvPr id="6" name="Bildobjekt 5" descr="En bild som visar clipart&#10;&#10;Automatiskt genererad beskrivning">
            <a:extLst>
              <a:ext uri="{FF2B5EF4-FFF2-40B4-BE49-F238E27FC236}">
                <a16:creationId xmlns:a16="http://schemas.microsoft.com/office/drawing/2014/main" id="{48B221D5-169A-4598-AEEB-7BDD4789271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8686800"/>
            <a:ext cx="2857500" cy="1066800"/>
          </a:xfrm>
          <a:prstGeom prst="rect">
            <a:avLst/>
          </a:prstGeom>
        </p:spPr>
      </p:pic>
      <p:pic>
        <p:nvPicPr>
          <p:cNvPr id="7" name="Bildobjekt 6" descr="En bild som visar clipart&#10;&#10;Automatiskt genererad beskrivning">
            <a:extLst>
              <a:ext uri="{FF2B5EF4-FFF2-40B4-BE49-F238E27FC236}">
                <a16:creationId xmlns:a16="http://schemas.microsoft.com/office/drawing/2014/main" id="{23DB4B02-400B-4B73-A33D-8BA8CC7EE0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5400" y="8686800"/>
            <a:ext cx="1066800" cy="1066800"/>
          </a:xfrm>
          <a:prstGeom prst="rect">
            <a:avLst/>
          </a:prstGeom>
        </p:spPr>
      </p:pic>
      <p:pic>
        <p:nvPicPr>
          <p:cNvPr id="3" name="Bildobjekt 2" descr="En bild som visar skärmbild&#10;&#10;Automatiskt genererad beskrivning">
            <a:extLst>
              <a:ext uri="{FF2B5EF4-FFF2-40B4-BE49-F238E27FC236}">
                <a16:creationId xmlns:a16="http://schemas.microsoft.com/office/drawing/2014/main" id="{33541779-4E5C-4EB6-838B-17FFA4BFC5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5" t="15661" r="19572" b="6735"/>
          <a:stretch/>
        </p:blipFill>
        <p:spPr>
          <a:xfrm>
            <a:off x="1967005" y="2352740"/>
            <a:ext cx="9070789" cy="633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3144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emanning, attraktivite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Bemanning, </a:t>
            </a:r>
            <a:r>
              <a:rPr lang="sv-SE" dirty="0"/>
              <a:t>rekrytering</a:t>
            </a:r>
            <a:endParaRPr dirty="0"/>
          </a:p>
        </p:txBody>
      </p:sp>
      <p:sp>
        <p:nvSpPr>
          <p:cNvPr id="155" name="Vad behöver vi göra för att öka bemanningen, öka attraktiviteten för att jobba i primärvård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v-SE" dirty="0"/>
              <a:t>Listning på läkare, </a:t>
            </a:r>
            <a:r>
              <a:rPr lang="sv-SE" i="1" dirty="0"/>
              <a:t>inte</a:t>
            </a:r>
            <a:r>
              <a:rPr lang="sv-SE" dirty="0"/>
              <a:t> på vårdcentral</a:t>
            </a:r>
          </a:p>
          <a:p>
            <a:r>
              <a:rPr lang="sv-SE" dirty="0"/>
              <a:t>Tak för antal listade patienter på läkaren</a:t>
            </a:r>
          </a:p>
          <a:p>
            <a:r>
              <a:rPr lang="sv-SE" dirty="0"/>
              <a:t>Tid för fortbildning</a:t>
            </a:r>
          </a:p>
          <a:p>
            <a:r>
              <a:rPr lang="sv-SE" dirty="0"/>
              <a:t>Möjligheter till forskning</a:t>
            </a:r>
          </a:p>
          <a:p>
            <a:r>
              <a:rPr lang="sv-SE" dirty="0"/>
              <a:t>Rimlig arbetsbelastning</a:t>
            </a:r>
          </a:p>
          <a:p>
            <a:r>
              <a:rPr lang="sv-SE" dirty="0"/>
              <a:t>Större autonomi och ansvar</a:t>
            </a:r>
          </a:p>
        </p:txBody>
      </p:sp>
      <p:pic>
        <p:nvPicPr>
          <p:cNvPr id="6" name="Bildobjekt 5" descr="En bild som visar clipart&#10;&#10;Automatiskt genererad beskrivning">
            <a:extLst>
              <a:ext uri="{FF2B5EF4-FFF2-40B4-BE49-F238E27FC236}">
                <a16:creationId xmlns:a16="http://schemas.microsoft.com/office/drawing/2014/main" id="{A5461892-300E-4BE8-A7B4-B9602D82282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8686800"/>
            <a:ext cx="2857500" cy="1066800"/>
          </a:xfrm>
          <a:prstGeom prst="rect">
            <a:avLst/>
          </a:prstGeom>
        </p:spPr>
      </p:pic>
      <p:pic>
        <p:nvPicPr>
          <p:cNvPr id="7" name="Bildobjekt 6" descr="En bild som visar clipart&#10;&#10;Automatiskt genererad beskrivning">
            <a:extLst>
              <a:ext uri="{FF2B5EF4-FFF2-40B4-BE49-F238E27FC236}">
                <a16:creationId xmlns:a16="http://schemas.microsoft.com/office/drawing/2014/main" id="{FD256C01-5691-41D6-A8D9-DB81EF1BF5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5400" y="8686800"/>
            <a:ext cx="1066800" cy="1066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Hur skulle det kunna se ut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Hur skulle det kunna se ut?</a:t>
            </a:r>
          </a:p>
        </p:txBody>
      </p:sp>
      <p:pic>
        <p:nvPicPr>
          <p:cNvPr id="5" name="10A34BFF-5E54-4B04-9EC5-9B2D6965A766-L0-001.png" descr="10A34BFF-5E54-4B04-9EC5-9B2D6965A766-L0-001.png">
            <a:extLst>
              <a:ext uri="{FF2B5EF4-FFF2-40B4-BE49-F238E27FC236}">
                <a16:creationId xmlns:a16="http://schemas.microsoft.com/office/drawing/2014/main" id="{74E77DC6-5ACE-478A-A2A3-07B0CDBF1C4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/>
          <a:srcRect l="12518" r="12518" b="11828"/>
          <a:stretch/>
        </p:blipFill>
        <p:spPr>
          <a:xfrm>
            <a:off x="1798562" y="2465613"/>
            <a:ext cx="9407675" cy="6221187"/>
          </a:xfrm>
          <a:prstGeom prst="rect">
            <a:avLst/>
          </a:prstGeom>
        </p:spPr>
      </p:pic>
      <p:pic>
        <p:nvPicPr>
          <p:cNvPr id="8" name="Bildobjekt 7" descr="En bild som visar clipart&#10;&#10;Automatiskt genererad beskrivning">
            <a:extLst>
              <a:ext uri="{FF2B5EF4-FFF2-40B4-BE49-F238E27FC236}">
                <a16:creationId xmlns:a16="http://schemas.microsoft.com/office/drawing/2014/main" id="{8338C79C-00B0-499B-AE59-10D39AF4F90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8686800"/>
            <a:ext cx="2857500" cy="1066800"/>
          </a:xfrm>
          <a:prstGeom prst="rect">
            <a:avLst/>
          </a:prstGeom>
        </p:spPr>
      </p:pic>
      <p:pic>
        <p:nvPicPr>
          <p:cNvPr id="9" name="Bildobjekt 8" descr="En bild som visar clipart&#10;&#10;Automatiskt genererad beskrivning">
            <a:extLst>
              <a:ext uri="{FF2B5EF4-FFF2-40B4-BE49-F238E27FC236}">
                <a16:creationId xmlns:a16="http://schemas.microsoft.com/office/drawing/2014/main" id="{7DDB7B01-6A7A-450C-8FA1-D099AE9E98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5400" y="8686800"/>
            <a:ext cx="1066800" cy="10668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004141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24623</TotalTime>
  <Words>404</Words>
  <Application>Microsoft Macintosh PowerPoint</Application>
  <PresentationFormat>Anpassad</PresentationFormat>
  <Paragraphs>116</Paragraphs>
  <Slides>11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8" baseType="lpstr">
      <vt:lpstr>Bodoni SvtyTwo ITC TT-Book</vt:lpstr>
      <vt:lpstr>Helvetica</vt:lpstr>
      <vt:lpstr>Helvetica Neue</vt:lpstr>
      <vt:lpstr>Palatino</vt:lpstr>
      <vt:lpstr>Wingdings</vt:lpstr>
      <vt:lpstr>Zapf Dingbats</vt:lpstr>
      <vt:lpstr>New_Template4</vt:lpstr>
      <vt:lpstr>Allmänmedicin</vt:lpstr>
      <vt:lpstr>Specialist i allmänmedicin</vt:lpstr>
      <vt:lpstr>Allmänläkarens unika roll</vt:lpstr>
      <vt:lpstr>Stor variation på arbetsuppgifter</vt:lpstr>
      <vt:lpstr>Stort medicinskt område Dessa tillstånd registrerades av en vanlig allmänläkare under en vanlig mottagningsvecka 2019</vt:lpstr>
      <vt:lpstr>Få allmänläkare i Sverige</vt:lpstr>
      <vt:lpstr>Effektivitet - kontinuitet</vt:lpstr>
      <vt:lpstr>Bemanning, rekrytering</vt:lpstr>
      <vt:lpstr>Hur skulle det kunna se ut?</vt:lpstr>
      <vt:lpstr>PowerPoint-presentation</vt:lpstr>
      <vt:lpstr>Länkar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Allmänmedicin</dc:title>
  <cp:lastModifiedBy>Karin Lindhagen</cp:lastModifiedBy>
  <cp:revision>35</cp:revision>
  <dcterms:modified xsi:type="dcterms:W3CDTF">2020-02-15T10:48:56Z</dcterms:modified>
</cp:coreProperties>
</file>